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5" r:id="rId9"/>
    <p:sldId id="266" r:id="rId10"/>
    <p:sldId id="267" r:id="rId11"/>
  </p:sldIdLst>
  <p:sldSz cx="9144000" cy="6858000" type="screen4x3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36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11 Rectángulo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3" name="12 Rectángulo redondeado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8 Subtítulo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s-ES" smtClean="0"/>
              <a:t>Haga clic para modificar el estilo de subtítulo del patrón</a:t>
            </a:r>
            <a:endParaRPr kumimoji="0" lang="en-US"/>
          </a:p>
        </p:txBody>
      </p:sp>
      <p:sp>
        <p:nvSpPr>
          <p:cNvPr id="28" name="27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AA547-C25D-4121-A773-D2795474DBAE}" type="datetimeFigureOut">
              <a:rPr lang="es-MX" smtClean="0"/>
              <a:pPr/>
              <a:t>04/06/2014</a:t>
            </a:fld>
            <a:endParaRPr lang="es-MX"/>
          </a:p>
        </p:txBody>
      </p:sp>
      <p:sp>
        <p:nvSpPr>
          <p:cNvPr id="17" name="16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29" name="2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fld id="{570094E9-B415-482A-B7B8-AE8CBB2B8D2C}" type="slidenum">
              <a:rPr lang="es-MX" smtClean="0"/>
              <a:pPr/>
              <a:t>‹Nº›</a:t>
            </a:fld>
            <a:endParaRPr lang="es-MX"/>
          </a:p>
        </p:txBody>
      </p:sp>
      <p:sp>
        <p:nvSpPr>
          <p:cNvPr id="7" name="6 Rectángulo"/>
          <p:cNvSpPr/>
          <p:nvPr/>
        </p:nvSpPr>
        <p:spPr>
          <a:xfrm>
            <a:off x="62931" y="1449303"/>
            <a:ext cx="9021537" cy="152734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9 Rectángulo"/>
          <p:cNvSpPr/>
          <p:nvPr/>
        </p:nvSpPr>
        <p:spPr>
          <a:xfrm>
            <a:off x="62931" y="1396720"/>
            <a:ext cx="9021537" cy="12058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10 Rectángulo"/>
          <p:cNvSpPr/>
          <p:nvPr/>
        </p:nvSpPr>
        <p:spPr>
          <a:xfrm>
            <a:off x="62931" y="2976649"/>
            <a:ext cx="9021537" cy="11053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7 Título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AA547-C25D-4121-A773-D2795474DBAE}" type="datetimeFigureOut">
              <a:rPr lang="es-MX" smtClean="0"/>
              <a:pPr/>
              <a:t>04/06/2014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0094E9-B415-482A-B7B8-AE8CBB2B8D2C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11680" cy="5851525"/>
          </a:xfrm>
        </p:spPr>
        <p:txBody>
          <a:bodyPr vert="eaVert"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9144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AA547-C25D-4121-A773-D2795474DBAE}" type="datetimeFigureOut">
              <a:rPr lang="es-MX" smtClean="0"/>
              <a:pPr/>
              <a:t>04/06/2014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0094E9-B415-482A-B7B8-AE8CBB2B8D2C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AA547-C25D-4121-A773-D2795474DBAE}" type="datetimeFigureOut">
              <a:rPr lang="es-MX" smtClean="0"/>
              <a:pPr/>
              <a:t>04/06/2014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0094E9-B415-482A-B7B8-AE8CBB2B8D2C}" type="slidenum">
              <a:rPr lang="es-MX" smtClean="0"/>
              <a:pPr/>
              <a:t>‹Nº›</a:t>
            </a:fld>
            <a:endParaRPr lang="es-MX"/>
          </a:p>
        </p:txBody>
      </p:sp>
      <p:sp>
        <p:nvSpPr>
          <p:cNvPr id="8" name="7 Marcador de contenido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 vert="horz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10 Rectángulo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0" name="9 Rectángulo redondeado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952500"/>
            <a:ext cx="7772400" cy="1362075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1338262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AA547-C25D-4121-A773-D2795474DBAE}" type="datetimeFigureOut">
              <a:rPr lang="es-MX" smtClean="0"/>
              <a:pPr/>
              <a:t>04/06/2014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800100" y="6172200"/>
            <a:ext cx="4000500" cy="457200"/>
          </a:xfrm>
        </p:spPr>
        <p:txBody>
          <a:bodyPr/>
          <a:lstStyle/>
          <a:p>
            <a:endParaRPr lang="es-MX"/>
          </a:p>
        </p:txBody>
      </p:sp>
      <p:sp>
        <p:nvSpPr>
          <p:cNvPr id="7" name="6 Rectángulo"/>
          <p:cNvSpPr/>
          <p:nvPr/>
        </p:nvSpPr>
        <p:spPr>
          <a:xfrm flipV="1">
            <a:off x="69412" y="2376830"/>
            <a:ext cx="9013515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7 Rectángulo"/>
          <p:cNvSpPr/>
          <p:nvPr/>
        </p:nvSpPr>
        <p:spPr>
          <a:xfrm>
            <a:off x="69146" y="2341475"/>
            <a:ext cx="9013781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8 Rectángulo"/>
          <p:cNvSpPr/>
          <p:nvPr/>
        </p:nvSpPr>
        <p:spPr>
          <a:xfrm>
            <a:off x="68306" y="2468880"/>
            <a:ext cx="9014621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570094E9-B415-482A-B7B8-AE8CBB2B8D2C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AA547-C25D-4121-A773-D2795474DBAE}" type="datetimeFigureOut">
              <a:rPr lang="es-MX" smtClean="0"/>
              <a:pPr/>
              <a:t>04/06/2014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0094E9-B415-482A-B7B8-AE8CBB2B8D2C}" type="slidenum">
              <a:rPr lang="es-MX" smtClean="0"/>
              <a:pPr/>
              <a:t>‹Nº›</a:t>
            </a:fld>
            <a:endParaRPr lang="es-MX"/>
          </a:p>
        </p:txBody>
      </p:sp>
      <p:sp>
        <p:nvSpPr>
          <p:cNvPr id="9" name="8 Marcador de contenido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11" name="10 Marcador de contenido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AA547-C25D-4121-A773-D2795474DBAE}" type="datetimeFigureOut">
              <a:rPr lang="es-MX" smtClean="0"/>
              <a:pPr/>
              <a:t>04/06/2014</a:t>
            </a:fld>
            <a:endParaRPr lang="es-MX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0094E9-B415-482A-B7B8-AE8CBB2B8D2C}" type="slidenum">
              <a:rPr lang="es-MX" smtClean="0"/>
              <a:pPr/>
              <a:t>‹Nº›</a:t>
            </a:fld>
            <a:endParaRPr lang="es-MX"/>
          </a:p>
        </p:txBody>
      </p:sp>
      <p:sp>
        <p:nvSpPr>
          <p:cNvPr id="11" name="10 Marcador de contenido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13" name="12 Marcador de contenido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AA547-C25D-4121-A773-D2795474DBAE}" type="datetimeFigureOut">
              <a:rPr lang="es-MX" smtClean="0"/>
              <a:pPr/>
              <a:t>04/06/2014</a:t>
            </a:fld>
            <a:endParaRPr lang="es-MX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0094E9-B415-482A-B7B8-AE8CBB2B8D2C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AA547-C25D-4121-A773-D2795474DBAE}" type="datetimeFigureOut">
              <a:rPr lang="es-MX" smtClean="0"/>
              <a:pPr/>
              <a:t>04/06/2014</a:t>
            </a:fld>
            <a:endParaRPr lang="es-MX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0094E9-B415-482A-B7B8-AE8CBB2B8D2C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Rectángulo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9" name="8 Rectángulo redondeado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AA547-C25D-4121-A773-D2795474DBAE}" type="datetimeFigureOut">
              <a:rPr lang="es-MX" smtClean="0"/>
              <a:pPr/>
              <a:t>04/06/2014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0094E9-B415-482A-B7B8-AE8CBB2B8D2C}" type="slidenum">
              <a:rPr lang="es-MX" smtClean="0"/>
              <a:pPr/>
              <a:t>‹Nº›</a:t>
            </a:fld>
            <a:endParaRPr lang="es-MX"/>
          </a:p>
        </p:txBody>
      </p:sp>
      <p:sp>
        <p:nvSpPr>
          <p:cNvPr id="11" name="10 Marcador de contenido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 vert="horz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AA547-C25D-4121-A773-D2795474DBAE}" type="datetimeFigureOut">
              <a:rPr lang="es-MX" smtClean="0"/>
              <a:pPr/>
              <a:t>04/06/2014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886200" cy="457200"/>
          </a:xfrm>
        </p:spPr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570094E9-B415-482A-B7B8-AE8CBB2B8D2C}" type="slidenum">
              <a:rPr lang="es-MX" smtClean="0"/>
              <a:pPr/>
              <a:t>‹Nº›</a:t>
            </a:fld>
            <a:endParaRPr lang="es-MX"/>
          </a:p>
        </p:txBody>
      </p:sp>
      <p:sp>
        <p:nvSpPr>
          <p:cNvPr id="11" name="10 Rectángulo"/>
          <p:cNvSpPr/>
          <p:nvPr/>
        </p:nvSpPr>
        <p:spPr>
          <a:xfrm flipV="1">
            <a:off x="68307" y="4683555"/>
            <a:ext cx="900684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11 Rectángulo"/>
          <p:cNvSpPr/>
          <p:nvPr/>
        </p:nvSpPr>
        <p:spPr>
          <a:xfrm>
            <a:off x="68508" y="4650474"/>
            <a:ext cx="9006639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12 Rectángulo"/>
          <p:cNvSpPr/>
          <p:nvPr/>
        </p:nvSpPr>
        <p:spPr>
          <a:xfrm>
            <a:off x="68510" y="4773224"/>
            <a:ext cx="9006637" cy="4880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68308" y="66675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s-ES" smtClean="0"/>
              <a:t>Haga clic en el icono para agregar una imagen</a:t>
            </a:r>
            <a:endParaRPr kumimoji="0"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Rectángulo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8" name="7 Rectángulo redondeado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21 Marcador de título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13" name="12 Marcador de texto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77724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  <a:p>
            <a:pPr lvl="1" eaLnBrk="1" latinLnBrk="0" hangingPunct="1"/>
            <a:r>
              <a:rPr kumimoji="0" lang="es-ES" smtClean="0"/>
              <a:t>Segundo nivel</a:t>
            </a:r>
          </a:p>
          <a:p>
            <a:pPr lvl="2" eaLnBrk="1" latinLnBrk="0" hangingPunct="1"/>
            <a:r>
              <a:rPr kumimoji="0" lang="es-ES" smtClean="0"/>
              <a:t>Tercer nivel</a:t>
            </a:r>
          </a:p>
          <a:p>
            <a:pPr lvl="3" eaLnBrk="1" latinLnBrk="0" hangingPunct="1"/>
            <a:r>
              <a:rPr kumimoji="0" lang="es-ES" smtClean="0"/>
              <a:t>Cuarto nivel</a:t>
            </a:r>
          </a:p>
          <a:p>
            <a:pPr lvl="4" eaLnBrk="1" latinLnBrk="0" hangingPunct="1"/>
            <a:r>
              <a:rPr kumimoji="0" lang="es-ES" smtClean="0"/>
              <a:t>Quinto nivel</a:t>
            </a:r>
            <a:endParaRPr kumimoji="0" lang="en-US"/>
          </a:p>
        </p:txBody>
      </p:sp>
      <p:sp>
        <p:nvSpPr>
          <p:cNvPr id="14" name="13 Marcador de fecha"/>
          <p:cNvSpPr>
            <a:spLocks noGrp="1"/>
          </p:cNvSpPr>
          <p:nvPr>
            <p:ph type="dt" sz="half" idx="2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4E9AA547-C25D-4121-A773-D2795474DBAE}" type="datetimeFigureOut">
              <a:rPr lang="es-MX" smtClean="0"/>
              <a:pPr/>
              <a:t>04/06/2014</a:t>
            </a:fld>
            <a:endParaRPr lang="es-MX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s-MX"/>
          </a:p>
        </p:txBody>
      </p:sp>
      <p:sp>
        <p:nvSpPr>
          <p:cNvPr id="23" name="22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fld id="{570094E9-B415-482A-B7B8-AE8CBB2B8D2C}" type="slidenum">
              <a:rPr lang="es-MX" smtClean="0"/>
              <a:pPr/>
              <a:t>‹Nº›</a:t>
            </a:fld>
            <a:endParaRPr lang="es-MX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829816" y="1484784"/>
            <a:ext cx="7772400" cy="1470025"/>
          </a:xfrm>
        </p:spPr>
        <p:txBody>
          <a:bodyPr>
            <a:normAutofit/>
          </a:bodyPr>
          <a:lstStyle/>
          <a:p>
            <a:r>
              <a:rPr lang="es-MX" sz="4800" dirty="0" smtClean="0"/>
              <a:t>LA TELEVISÓN.</a:t>
            </a:r>
            <a:endParaRPr lang="es-MX" sz="48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73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3356992"/>
            <a:ext cx="3168352" cy="3203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6804248" y="3754182"/>
            <a:ext cx="158417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dirty="0" smtClean="0"/>
              <a:t>Alexis. 2207</a:t>
            </a:r>
          </a:p>
          <a:p>
            <a:pPr algn="ctr"/>
            <a:r>
              <a:rPr lang="es-MX" dirty="0" smtClean="0"/>
              <a:t>Carlos. 2224</a:t>
            </a:r>
          </a:p>
          <a:p>
            <a:pPr algn="ctr"/>
            <a:r>
              <a:rPr lang="es-MX" dirty="0" smtClean="0"/>
              <a:t>Javier. 2225</a:t>
            </a:r>
          </a:p>
          <a:p>
            <a:pPr algn="ctr"/>
            <a:r>
              <a:rPr lang="es-MX" dirty="0" smtClean="0"/>
              <a:t>Agustín. </a:t>
            </a:r>
            <a:r>
              <a:rPr lang="es-MX" dirty="0" smtClean="0"/>
              <a:t>2231</a:t>
            </a:r>
          </a:p>
          <a:p>
            <a:pPr algn="ctr"/>
            <a:r>
              <a:rPr lang="es-MX" dirty="0" smtClean="0"/>
              <a:t>Educación</a:t>
            </a:r>
          </a:p>
          <a:p>
            <a:pPr algn="ctr"/>
            <a:r>
              <a:rPr lang="es-MX" dirty="0" smtClean="0"/>
              <a:t>Tecnológicas</a:t>
            </a:r>
          </a:p>
          <a:p>
            <a:pPr algn="ctr"/>
            <a:r>
              <a:rPr lang="es-MX" dirty="0" smtClean="0"/>
              <a:t>CCB</a:t>
            </a:r>
          </a:p>
          <a:p>
            <a:pPr algn="ctr"/>
            <a:r>
              <a:rPr lang="es-MX" dirty="0" smtClean="0"/>
              <a:t>1/6/2014</a:t>
            </a:r>
          </a:p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944013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istoria de la  Televisión">
            <a:hlinkClick r:id="" action="ppaction://media"/>
          </p:cNvPr>
          <p:cNvPicPr>
            <a:picLocks noGrp="1" noChangeAspect="1"/>
          </p:cNvPicPr>
          <p:nvPr>
            <p:ph sz="quarter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0522" y="-1"/>
            <a:ext cx="9154521" cy="6865891"/>
          </a:xfr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s-MX" sz="73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HISTORIA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155820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32373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25731"/>
                            </p:stCondLst>
                            <p:childTnLst>
                              <p:par>
                                <p:cTn id="23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2" grpId="0"/>
      <p:bldP spid="2" grpId="1"/>
      <p:bldP spid="2" grpId="2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11560" y="-243408"/>
            <a:ext cx="7772400" cy="1143000"/>
          </a:xfrm>
        </p:spPr>
        <p:txBody>
          <a:bodyPr/>
          <a:lstStyle/>
          <a:p>
            <a:pPr algn="ctr"/>
            <a:r>
              <a:rPr lang="es-MX" dirty="0" smtClean="0"/>
              <a:t>¿Qué es?</a:t>
            </a:r>
            <a:endParaRPr lang="es-MX" dirty="0"/>
          </a:p>
        </p:txBody>
      </p:sp>
      <p:sp>
        <p:nvSpPr>
          <p:cNvPr id="3" name="2 Rectángulo"/>
          <p:cNvSpPr/>
          <p:nvPr/>
        </p:nvSpPr>
        <p:spPr>
          <a:xfrm>
            <a:off x="899592" y="1700808"/>
            <a:ext cx="777686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800" dirty="0"/>
              <a:t>Aparato eléctrico </a:t>
            </a:r>
            <a:r>
              <a:rPr lang="es-MX" sz="2800" dirty="0" smtClean="0"/>
              <a:t> de </a:t>
            </a:r>
            <a:r>
              <a:rPr lang="es-MX" sz="2800" dirty="0"/>
              <a:t>transmisión de imágenes y </a:t>
            </a:r>
            <a:endParaRPr lang="es-MX" sz="2800" dirty="0" smtClean="0"/>
          </a:p>
          <a:p>
            <a:r>
              <a:rPr lang="es-MX" sz="2800" dirty="0" smtClean="0"/>
              <a:t>sonidos a distancia </a:t>
            </a:r>
            <a:r>
              <a:rPr lang="es-MX" sz="2800" dirty="0"/>
              <a:t>por </a:t>
            </a:r>
            <a:r>
              <a:rPr lang="es-MX" sz="2800" dirty="0" smtClean="0"/>
              <a:t>ondas </a:t>
            </a:r>
            <a:r>
              <a:rPr lang="es-MX" sz="2800" dirty="0"/>
              <a:t>hertzianas</a:t>
            </a:r>
            <a:r>
              <a:rPr lang="es-MX" sz="2800" dirty="0" smtClean="0"/>
              <a:t>.</a:t>
            </a:r>
            <a:r>
              <a:rPr lang="es-MX" sz="2800" dirty="0"/>
              <a:t> </a:t>
            </a:r>
            <a:endParaRPr lang="es-MX" sz="2800" dirty="0" smtClean="0"/>
          </a:p>
          <a:p>
            <a:r>
              <a:rPr lang="es-MX" sz="2800" dirty="0" smtClean="0"/>
              <a:t>La </a:t>
            </a:r>
            <a:r>
              <a:rPr lang="es-MX" sz="2800" dirty="0"/>
              <a:t>palabra </a:t>
            </a:r>
            <a:r>
              <a:rPr lang="es-MX" sz="2800" dirty="0" smtClean="0"/>
              <a:t>“televisión” </a:t>
            </a:r>
            <a:r>
              <a:rPr lang="es-MX" sz="2800" dirty="0"/>
              <a:t>es </a:t>
            </a:r>
            <a:r>
              <a:rPr lang="es-MX" sz="2800" dirty="0" smtClean="0"/>
              <a:t> </a:t>
            </a:r>
            <a:r>
              <a:rPr lang="es-MX" sz="2800" dirty="0"/>
              <a:t>híbrido </a:t>
            </a:r>
            <a:r>
              <a:rPr lang="es-MX" sz="2800" dirty="0" smtClean="0"/>
              <a:t>de </a:t>
            </a:r>
            <a:r>
              <a:rPr lang="es-MX" sz="2800" dirty="0"/>
              <a:t>voz </a:t>
            </a:r>
            <a:r>
              <a:rPr lang="es-MX" sz="2800" dirty="0" smtClean="0"/>
              <a:t>griega, </a:t>
            </a:r>
            <a:r>
              <a:rPr lang="es-MX" sz="2800" i="1" dirty="0" err="1" smtClean="0"/>
              <a:t>tēle</a:t>
            </a:r>
            <a:r>
              <a:rPr lang="es-MX" sz="2800" dirty="0"/>
              <a:t>, </a:t>
            </a:r>
            <a:r>
              <a:rPr lang="es-MX" sz="2800" dirty="0" smtClean="0"/>
              <a:t>“lejos” y </a:t>
            </a:r>
            <a:r>
              <a:rPr lang="es-MX" sz="2800" dirty="0"/>
              <a:t>la latina </a:t>
            </a:r>
            <a:r>
              <a:rPr lang="es-MX" sz="2800" dirty="0" smtClean="0"/>
              <a:t>de</a:t>
            </a:r>
            <a:r>
              <a:rPr lang="es-MX" sz="2800" dirty="0"/>
              <a:t> </a:t>
            </a:r>
            <a:r>
              <a:rPr lang="es-MX" sz="2800" i="1" dirty="0" err="1"/>
              <a:t>visiō</a:t>
            </a:r>
            <a:r>
              <a:rPr lang="es-MX" sz="2800" dirty="0"/>
              <a:t> </a:t>
            </a:r>
            <a:r>
              <a:rPr lang="es-MX" sz="2800" dirty="0" smtClean="0"/>
              <a:t>”visión”.</a:t>
            </a:r>
            <a:endParaRPr lang="es-MX" sz="2800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7784" y="3789040"/>
            <a:ext cx="3744416" cy="2602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055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13792" y="-171400"/>
            <a:ext cx="7772400" cy="1143000"/>
          </a:xfrm>
        </p:spPr>
        <p:txBody>
          <a:bodyPr/>
          <a:lstStyle/>
          <a:p>
            <a:pPr algn="ctr"/>
            <a:r>
              <a:rPr lang="es-MX" dirty="0" smtClean="0"/>
              <a:t>¿Quien invento la primera TV?</a:t>
            </a:r>
            <a:endParaRPr lang="es-MX" dirty="0"/>
          </a:p>
        </p:txBody>
      </p:sp>
      <p:sp>
        <p:nvSpPr>
          <p:cNvPr id="3" name="2 Rectángulo"/>
          <p:cNvSpPr/>
          <p:nvPr/>
        </p:nvSpPr>
        <p:spPr>
          <a:xfrm>
            <a:off x="539552" y="1268760"/>
            <a:ext cx="810140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800" dirty="0" smtClean="0"/>
              <a:t>John </a:t>
            </a:r>
            <a:r>
              <a:rPr lang="es-MX" sz="2800" dirty="0" err="1" smtClean="0"/>
              <a:t>Logie</a:t>
            </a:r>
            <a:r>
              <a:rPr lang="es-MX" sz="2800" dirty="0" smtClean="0"/>
              <a:t> </a:t>
            </a:r>
            <a:r>
              <a:rPr lang="es-MX" sz="2800" dirty="0" err="1" smtClean="0"/>
              <a:t>Baird</a:t>
            </a:r>
            <a:r>
              <a:rPr lang="es-MX" sz="2800" dirty="0" smtClean="0"/>
              <a:t> ,nació </a:t>
            </a:r>
            <a:r>
              <a:rPr lang="es-MX" sz="2800" dirty="0"/>
              <a:t>en Escocia, </a:t>
            </a:r>
            <a:r>
              <a:rPr lang="es-MX" sz="2800" dirty="0" smtClean="0"/>
              <a:t>el </a:t>
            </a:r>
            <a:r>
              <a:rPr lang="es-MX" sz="2800" dirty="0"/>
              <a:t>13 de agosto </a:t>
            </a:r>
            <a:endParaRPr lang="es-MX" sz="2800" dirty="0" smtClean="0"/>
          </a:p>
          <a:p>
            <a:r>
              <a:rPr lang="es-MX" sz="2800" dirty="0" smtClean="0"/>
              <a:t>de 1888. Fue </a:t>
            </a:r>
            <a:r>
              <a:rPr lang="es-MX" sz="2800" dirty="0"/>
              <a:t>ingeniero, </a:t>
            </a:r>
            <a:r>
              <a:rPr lang="es-MX" sz="2800" dirty="0" smtClean="0"/>
              <a:t>físico </a:t>
            </a:r>
            <a:r>
              <a:rPr lang="es-MX" sz="2800" dirty="0"/>
              <a:t>e </a:t>
            </a:r>
            <a:r>
              <a:rPr lang="es-MX" sz="2800" dirty="0" smtClean="0"/>
              <a:t>inventor.</a:t>
            </a:r>
            <a:r>
              <a:rPr lang="es-MX" sz="2800" dirty="0"/>
              <a:t> E</a:t>
            </a:r>
            <a:r>
              <a:rPr lang="es-MX" sz="2800" dirty="0" smtClean="0"/>
              <a:t>studiando </a:t>
            </a:r>
            <a:r>
              <a:rPr lang="es-MX" sz="2800" dirty="0"/>
              <a:t>cómo transmitir imágenes a </a:t>
            </a:r>
            <a:r>
              <a:rPr lang="es-MX" sz="2800" dirty="0" err="1" smtClean="0"/>
              <a:t>distancia,logrando</a:t>
            </a:r>
            <a:r>
              <a:rPr lang="es-MX" sz="2800" dirty="0" smtClean="0"/>
              <a:t> </a:t>
            </a:r>
            <a:r>
              <a:rPr lang="es-MX" sz="2800" dirty="0"/>
              <a:t>su </a:t>
            </a:r>
            <a:r>
              <a:rPr lang="es-MX" sz="2800" dirty="0" smtClean="0"/>
              <a:t>cometido en</a:t>
            </a:r>
          </a:p>
          <a:p>
            <a:r>
              <a:rPr lang="es-MX" sz="2800" dirty="0" smtClean="0"/>
              <a:t> </a:t>
            </a:r>
            <a:r>
              <a:rPr lang="es-MX" sz="2800" dirty="0"/>
              <a:t>el año 1924, cuando consiguió transmitir </a:t>
            </a:r>
            <a:r>
              <a:rPr lang="es-MX" sz="2800" dirty="0" smtClean="0"/>
              <a:t>una imagen </a:t>
            </a:r>
            <a:r>
              <a:rPr lang="es-MX" sz="2800" dirty="0"/>
              <a:t>parpadeante de una Cruz de </a:t>
            </a:r>
            <a:r>
              <a:rPr lang="es-MX" sz="2800" dirty="0" smtClean="0"/>
              <a:t>Malta.</a:t>
            </a:r>
            <a:r>
              <a:rPr lang="es-MX" sz="2800" dirty="0"/>
              <a:t> 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3717032"/>
            <a:ext cx="2889440" cy="286017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72132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83568" y="-171400"/>
            <a:ext cx="7772400" cy="1143000"/>
          </a:xfrm>
        </p:spPr>
        <p:txBody>
          <a:bodyPr/>
          <a:lstStyle/>
          <a:p>
            <a:pPr algn="ctr"/>
            <a:r>
              <a:rPr lang="es-MX" dirty="0" smtClean="0"/>
              <a:t>¿Primera televisión a color?</a:t>
            </a:r>
            <a:endParaRPr lang="es-MX" dirty="0"/>
          </a:p>
        </p:txBody>
      </p:sp>
      <p:sp>
        <p:nvSpPr>
          <p:cNvPr id="3" name="2 Rectángulo"/>
          <p:cNvSpPr/>
          <p:nvPr/>
        </p:nvSpPr>
        <p:spPr>
          <a:xfrm>
            <a:off x="179512" y="1340768"/>
            <a:ext cx="878497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800" dirty="0" smtClean="0"/>
              <a:t>Guillermo González Camarena científico, investigador e inventor </a:t>
            </a:r>
          </a:p>
          <a:p>
            <a:r>
              <a:rPr lang="es-ES" sz="2800" dirty="0" smtClean="0"/>
              <a:t>mexicano. Inventó en 1940 un sistema para transmitir televisión a</a:t>
            </a:r>
          </a:p>
          <a:p>
            <a:r>
              <a:rPr lang="es-ES" sz="2800" dirty="0" smtClean="0"/>
              <a:t>color, sistema tricromático secuencial de campos, 1960 un sistema </a:t>
            </a:r>
          </a:p>
          <a:p>
            <a:r>
              <a:rPr lang="es-ES" sz="2800" dirty="0" smtClean="0"/>
              <a:t>más simple para generar color, el sistema</a:t>
            </a:r>
          </a:p>
          <a:p>
            <a:r>
              <a:rPr lang="es-ES" sz="2800" dirty="0" smtClean="0"/>
              <a:t> bicolor simplificado.</a:t>
            </a:r>
            <a:endParaRPr lang="es-MX" sz="28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23928" y="3356992"/>
            <a:ext cx="3743325" cy="320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32150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899592" y="-171400"/>
            <a:ext cx="7772400" cy="1143000"/>
          </a:xfrm>
        </p:spPr>
        <p:txBody>
          <a:bodyPr/>
          <a:lstStyle/>
          <a:p>
            <a:pPr algn="ctr"/>
            <a:r>
              <a:rPr lang="es-MX" dirty="0" smtClean="0"/>
              <a:t>Cosas Positivas de la TV.</a:t>
            </a:r>
            <a:endParaRPr lang="es-MX" dirty="0"/>
          </a:p>
        </p:txBody>
      </p:sp>
      <p:sp>
        <p:nvSpPr>
          <p:cNvPr id="3" name="2 Rectángulo"/>
          <p:cNvSpPr/>
          <p:nvPr/>
        </p:nvSpPr>
        <p:spPr>
          <a:xfrm>
            <a:off x="1043608" y="1196752"/>
            <a:ext cx="7272808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s-MX" sz="2800" dirty="0" smtClean="0"/>
              <a:t>Puedes aprender muchas cosas interesantes.</a:t>
            </a:r>
          </a:p>
          <a:p>
            <a:pPr>
              <a:buFont typeface="Wingdings" pitchFamily="2" charset="2"/>
              <a:buChar char="Ø"/>
            </a:pPr>
            <a:endParaRPr lang="es-MX" sz="2800" dirty="0" smtClean="0"/>
          </a:p>
          <a:p>
            <a:pPr>
              <a:buFont typeface="Wingdings" pitchFamily="2" charset="2"/>
              <a:buChar char="Ø"/>
            </a:pPr>
            <a:r>
              <a:rPr lang="es-MX" sz="2800" dirty="0" smtClean="0"/>
              <a:t>Sucesos que pasan aquí y el mundo. </a:t>
            </a:r>
          </a:p>
          <a:p>
            <a:pPr>
              <a:buFont typeface="Wingdings" pitchFamily="2" charset="2"/>
              <a:buChar char="Ø"/>
            </a:pPr>
            <a:endParaRPr lang="es-MX" sz="2800" dirty="0" smtClean="0"/>
          </a:p>
          <a:p>
            <a:pPr>
              <a:buFont typeface="Wingdings" pitchFamily="2" charset="2"/>
              <a:buChar char="Ø"/>
            </a:pPr>
            <a:r>
              <a:rPr lang="es-MX" sz="2800" dirty="0" smtClean="0"/>
              <a:t>Enriquecer tu lenguaje. </a:t>
            </a:r>
          </a:p>
          <a:p>
            <a:pPr>
              <a:buFont typeface="Wingdings" pitchFamily="2" charset="2"/>
              <a:buChar char="Ø"/>
            </a:pPr>
            <a:endParaRPr lang="es-MX" sz="2800" dirty="0" smtClean="0"/>
          </a:p>
          <a:p>
            <a:pPr>
              <a:buFont typeface="Wingdings" pitchFamily="2" charset="2"/>
              <a:buChar char="Ø"/>
            </a:pPr>
            <a:r>
              <a:rPr lang="es-MX" sz="2800" dirty="0" smtClean="0"/>
              <a:t>El entretenimiento.</a:t>
            </a:r>
          </a:p>
          <a:p>
            <a:pPr>
              <a:buFont typeface="Wingdings" pitchFamily="2" charset="2"/>
              <a:buChar char="Ø"/>
            </a:pPr>
            <a:endParaRPr lang="es-MX" sz="2800" dirty="0" smtClean="0"/>
          </a:p>
          <a:p>
            <a:pPr>
              <a:buFont typeface="Wingdings" pitchFamily="2" charset="2"/>
              <a:buChar char="Ø"/>
            </a:pPr>
            <a:r>
              <a:rPr lang="es-MX" sz="2800" dirty="0" smtClean="0"/>
              <a:t>Los mensajes educativos como “cuida al medio        ambiente”.</a:t>
            </a:r>
            <a:endParaRPr lang="es-MX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899592" y="-171400"/>
            <a:ext cx="7772400" cy="1143000"/>
          </a:xfrm>
        </p:spPr>
        <p:txBody>
          <a:bodyPr/>
          <a:lstStyle/>
          <a:p>
            <a:pPr algn="ctr"/>
            <a:r>
              <a:rPr lang="es-MX" dirty="0" smtClean="0"/>
              <a:t>Cosas Negativas de la TV.</a:t>
            </a:r>
            <a:endParaRPr lang="es-MX" dirty="0"/>
          </a:p>
        </p:txBody>
      </p:sp>
      <p:sp>
        <p:nvSpPr>
          <p:cNvPr id="3" name="2 Rectángulo"/>
          <p:cNvSpPr/>
          <p:nvPr/>
        </p:nvSpPr>
        <p:spPr>
          <a:xfrm>
            <a:off x="395536" y="1124744"/>
            <a:ext cx="7056784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s-MX" sz="2800" dirty="0" smtClean="0"/>
              <a:t>Daña la vista.</a:t>
            </a:r>
          </a:p>
          <a:p>
            <a:pPr>
              <a:buFont typeface="Wingdings" pitchFamily="2" charset="2"/>
              <a:buChar char="Ø"/>
            </a:pPr>
            <a:endParaRPr lang="es-MX" sz="2800" dirty="0" smtClean="0"/>
          </a:p>
          <a:p>
            <a:pPr>
              <a:buFont typeface="Wingdings" pitchFamily="2" charset="2"/>
              <a:buChar char="Ø"/>
            </a:pPr>
            <a:r>
              <a:rPr lang="es-MX" sz="2800" dirty="0" smtClean="0"/>
              <a:t>Algunos programas denigran el lenguaje.</a:t>
            </a:r>
          </a:p>
          <a:p>
            <a:pPr>
              <a:buFont typeface="Wingdings" pitchFamily="2" charset="2"/>
              <a:buChar char="Ø"/>
            </a:pPr>
            <a:endParaRPr lang="es-MX" sz="2800" dirty="0" smtClean="0"/>
          </a:p>
          <a:p>
            <a:pPr>
              <a:buFont typeface="Wingdings" pitchFamily="2" charset="2"/>
              <a:buChar char="Ø"/>
            </a:pPr>
            <a:r>
              <a:rPr lang="es-MX" sz="2800" dirty="0" smtClean="0"/>
              <a:t>Exceso de violencia.</a:t>
            </a:r>
          </a:p>
          <a:p>
            <a:pPr>
              <a:buFont typeface="Wingdings" pitchFamily="2" charset="2"/>
              <a:buChar char="Ø"/>
            </a:pPr>
            <a:endParaRPr lang="es-MX" sz="2800" dirty="0" smtClean="0"/>
          </a:p>
          <a:p>
            <a:pPr>
              <a:buFont typeface="Wingdings" pitchFamily="2" charset="2"/>
              <a:buChar char="Ø"/>
            </a:pPr>
            <a:r>
              <a:rPr lang="es-MX" sz="2800" dirty="0" smtClean="0"/>
              <a:t>Causantes de la obesidad. (sedentarios)</a:t>
            </a:r>
          </a:p>
          <a:p>
            <a:pPr>
              <a:buFont typeface="Wingdings" pitchFamily="2" charset="2"/>
              <a:buChar char="Ø"/>
            </a:pPr>
            <a:endParaRPr lang="es-MX" sz="2800" dirty="0" smtClean="0"/>
          </a:p>
          <a:p>
            <a:pPr>
              <a:buFont typeface="Wingdings" pitchFamily="2" charset="2"/>
              <a:buChar char="Ø"/>
            </a:pPr>
            <a:r>
              <a:rPr lang="es-MX" sz="2800" dirty="0" smtClean="0"/>
              <a:t>Cosas que pasan no son educativas.</a:t>
            </a:r>
          </a:p>
          <a:p>
            <a:endParaRPr lang="es-MX" sz="2800" dirty="0" smtClean="0"/>
          </a:p>
          <a:p>
            <a:pPr>
              <a:buFont typeface="Wingdings" pitchFamily="2" charset="2"/>
              <a:buChar char="Ø"/>
            </a:pPr>
            <a:r>
              <a:rPr lang="es-MX" sz="2800" dirty="0" smtClean="0"/>
              <a:t>Ver cosas inapropiadas.</a:t>
            </a:r>
            <a:br>
              <a:rPr lang="es-MX" sz="2800" dirty="0" smtClean="0"/>
            </a:br>
            <a:endParaRPr lang="es-MX" sz="28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¿Como funciona la televisión?</a:t>
            </a:r>
            <a:endParaRPr lang="es-MX" dirty="0"/>
          </a:p>
        </p:txBody>
      </p:sp>
      <p:sp>
        <p:nvSpPr>
          <p:cNvPr id="5" name="Rectángulo 4"/>
          <p:cNvSpPr/>
          <p:nvPr/>
        </p:nvSpPr>
        <p:spPr>
          <a:xfrm>
            <a:off x="240290" y="2903226"/>
            <a:ext cx="627592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400" dirty="0"/>
              <a:t>Se transmite por medio de ondas de radio, </a:t>
            </a:r>
          </a:p>
          <a:p>
            <a:r>
              <a:rPr lang="es-MX" sz="2400" dirty="0"/>
              <a:t>e</a:t>
            </a:r>
            <a:r>
              <a:rPr lang="es-MX" sz="2400" dirty="0"/>
              <a:t>l receptor de las señales es el </a:t>
            </a:r>
            <a:r>
              <a:rPr lang="es-MX" sz="2400" dirty="0" smtClean="0"/>
              <a:t>televisor. La transmisión </a:t>
            </a:r>
            <a:r>
              <a:rPr lang="es-MX" sz="2400" dirty="0"/>
              <a:t>de señales puede ser por aire, por satélite o por cable.</a:t>
            </a:r>
          </a:p>
          <a:p>
            <a:r>
              <a:rPr lang="es-MX" sz="2400" dirty="0"/>
              <a:t>las ondas electromagnéticas se trasladan</a:t>
            </a:r>
          </a:p>
          <a:p>
            <a:r>
              <a:rPr lang="es-MX" sz="2400" dirty="0"/>
              <a:t> por el espacio en línea recta, y no deben tener</a:t>
            </a:r>
          </a:p>
          <a:p>
            <a:r>
              <a:rPr lang="es-MX" sz="2400" dirty="0"/>
              <a:t> interferencias para que la imagen salga nítida.</a:t>
            </a:r>
            <a:endParaRPr lang="es-MX" sz="2400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3275746">
            <a:off x="6335850" y="1784868"/>
            <a:ext cx="2284871" cy="1973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7903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MX" b="1" dirty="0" smtClean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</a:rPr>
              <a:t>TELEVISION 3D</a:t>
            </a:r>
            <a:endParaRPr lang="es-ES" b="1" dirty="0">
              <a:ln w="12700">
                <a:solidFill>
                  <a:schemeClr val="accent5"/>
                </a:solidFill>
                <a:prstDash val="solid"/>
              </a:ln>
              <a:pattFill prst="ltDnDiag">
                <a:fgClr>
                  <a:schemeClr val="accent5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59685" y="2743304"/>
            <a:ext cx="5692637" cy="2179051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s-MX" dirty="0"/>
              <a:t>El sistema de captación está compuesto por </a:t>
            </a:r>
            <a:r>
              <a:rPr lang="es-MX" dirty="0" smtClean="0"/>
              <a:t>dos </a:t>
            </a:r>
            <a:r>
              <a:rPr lang="es-MX" dirty="0"/>
              <a:t>cámaras convencionales </a:t>
            </a:r>
            <a:r>
              <a:rPr lang="es-MX" dirty="0" smtClean="0"/>
              <a:t>o de alta resolución debidamente adaptadas  y </a:t>
            </a:r>
            <a:r>
              <a:rPr lang="es-MX" dirty="0"/>
              <a:t>sincronizadas controlando los parámetros de convergencia y separación así como el monitoreado de las imágenes captadas </a:t>
            </a:r>
            <a:r>
              <a:rPr lang="es-MX" dirty="0" smtClean="0"/>
              <a:t>para </a:t>
            </a:r>
            <a:r>
              <a:rPr lang="es-MX" dirty="0"/>
              <a:t>poder corregir en tiempo real </a:t>
            </a:r>
            <a:r>
              <a:rPr lang="es-MX" dirty="0" smtClean="0"/>
              <a:t>los </a:t>
            </a:r>
            <a:r>
              <a:rPr lang="es-MX" dirty="0"/>
              <a:t>defectos propios del </a:t>
            </a:r>
            <a:r>
              <a:rPr lang="es-MX" dirty="0" smtClean="0"/>
              <a:t>sistema.</a:t>
            </a:r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86450" y="1820725"/>
            <a:ext cx="2857500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9485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Televisión por satélite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s-MX" dirty="0"/>
              <a:t>La difusión vía satélite se inició </a:t>
            </a:r>
            <a:r>
              <a:rPr lang="es-MX" dirty="0" smtClean="0"/>
              <a:t>con                                                             </a:t>
            </a:r>
            <a:r>
              <a:rPr lang="es-MX" dirty="0"/>
              <a:t>el desarrollo de la industria espacial </a:t>
            </a:r>
            <a:r>
              <a:rPr lang="es-MX" dirty="0" smtClean="0"/>
              <a:t>                                                      que </a:t>
            </a:r>
            <a:r>
              <a:rPr lang="es-MX" dirty="0"/>
              <a:t>permitió poner en órbita </a:t>
            </a:r>
            <a:r>
              <a:rPr lang="es-MX" dirty="0" smtClean="0"/>
              <a:t>geoestacionaria                                                   </a:t>
            </a:r>
            <a:r>
              <a:rPr lang="es-MX" dirty="0"/>
              <a:t>satélites con transductores que emiten señales </a:t>
            </a:r>
            <a:r>
              <a:rPr lang="es-MX" dirty="0" smtClean="0"/>
              <a:t>                                  de </a:t>
            </a:r>
            <a:r>
              <a:rPr lang="es-MX" dirty="0"/>
              <a:t>televisión que son recogidas por </a:t>
            </a:r>
            <a:r>
              <a:rPr lang="es-MX" dirty="0" smtClean="0"/>
              <a:t>antenas                                   </a:t>
            </a:r>
            <a:r>
              <a:rPr lang="es-MX" dirty="0"/>
              <a:t>parabólicas. 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4008" y="3429000"/>
            <a:ext cx="4237484" cy="3219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615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quidad">
  <a:themeElements>
    <a:clrScheme name="Equidad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Equidad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quidad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Equity</Template>
  <TotalTime>102</TotalTime>
  <Words>350</Words>
  <Application>Microsoft Office PowerPoint</Application>
  <PresentationFormat>Presentación en pantalla (4:3)</PresentationFormat>
  <Paragraphs>56</Paragraphs>
  <Slides>10</Slides>
  <Notes>0</Notes>
  <HiddenSlides>0</HiddenSlides>
  <MMClips>1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10</vt:i4>
      </vt:variant>
    </vt:vector>
  </HeadingPairs>
  <TitlesOfParts>
    <vt:vector size="15" baseType="lpstr">
      <vt:lpstr>Franklin Gothic Book</vt:lpstr>
      <vt:lpstr>Perpetua</vt:lpstr>
      <vt:lpstr>Wingdings</vt:lpstr>
      <vt:lpstr>Wingdings 2</vt:lpstr>
      <vt:lpstr>Equidad</vt:lpstr>
      <vt:lpstr>LA TELEVISÓN.</vt:lpstr>
      <vt:lpstr>¿Qué es?</vt:lpstr>
      <vt:lpstr>¿Quien invento la primera TV?</vt:lpstr>
      <vt:lpstr>¿Primera televisión a color?</vt:lpstr>
      <vt:lpstr>Cosas Positivas de la TV.</vt:lpstr>
      <vt:lpstr>Cosas Negativas de la TV.</vt:lpstr>
      <vt:lpstr>¿Como funciona la televisión?</vt:lpstr>
      <vt:lpstr>TELEVISION 3D</vt:lpstr>
      <vt:lpstr>Televisión por satélite</vt:lpstr>
      <vt:lpstr>HISTORIA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 TELEVISÓN.</dc:title>
  <dc:creator>2225</dc:creator>
  <cp:lastModifiedBy>Agus Quintanar</cp:lastModifiedBy>
  <cp:revision>8</cp:revision>
  <dcterms:created xsi:type="dcterms:W3CDTF">2014-05-29T12:39:12Z</dcterms:created>
  <dcterms:modified xsi:type="dcterms:W3CDTF">2014-06-05T01:44:57Z</dcterms:modified>
</cp:coreProperties>
</file>