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83" r:id="rId5"/>
    <p:sldId id="257" r:id="rId6"/>
    <p:sldId id="282" r:id="rId7"/>
    <p:sldId id="284" r:id="rId8"/>
    <p:sldId id="273" r:id="rId9"/>
    <p:sldId id="258" r:id="rId10"/>
    <p:sldId id="260" r:id="rId11"/>
    <p:sldId id="261" r:id="rId12"/>
    <p:sldId id="262" r:id="rId13"/>
    <p:sldId id="263" r:id="rId14"/>
    <p:sldId id="264" r:id="rId15"/>
    <p:sldId id="265" r:id="rId16"/>
    <p:sldId id="266" r:id="rId17"/>
    <p:sldId id="267" r:id="rId18"/>
    <p:sldId id="268" r:id="rId19"/>
    <p:sldId id="275" r:id="rId20"/>
    <p:sldId id="276" r:id="rId21"/>
    <p:sldId id="277" r:id="rId22"/>
    <p:sldId id="259" r:id="rId23"/>
    <p:sldId id="279" r:id="rId24"/>
    <p:sldId id="280" r:id="rId25"/>
    <p:sldId id="281"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66" d="100"/>
          <a:sy n="66" d="100"/>
        </p:scale>
        <p:origin x="21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1831AB8C-3CAA-49EE-B373-8F553690484E}" type="datetimeFigureOut">
              <a:rPr lang="es-ES" smtClean="0"/>
              <a:t>22/09/2014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510F5FB-5CC4-4D6A-B879-CCBD2C0A7CAB}" type="slidenum">
              <a:rPr lang="es-ES" smtClean="0"/>
              <a:t>‹Nº›</a:t>
            </a:fld>
            <a:endParaRPr lang="es-ES"/>
          </a:p>
        </p:txBody>
      </p:sp>
    </p:spTree>
    <p:extLst>
      <p:ext uri="{BB962C8B-B14F-4D97-AF65-F5344CB8AC3E}">
        <p14:creationId xmlns:p14="http://schemas.microsoft.com/office/powerpoint/2010/main" val="175379573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831AB8C-3CAA-49EE-B373-8F553690484E}" type="datetimeFigureOut">
              <a:rPr lang="es-ES" smtClean="0"/>
              <a:t>22/09/2014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510F5FB-5CC4-4D6A-B879-CCBD2C0A7CAB}" type="slidenum">
              <a:rPr lang="es-ES" smtClean="0"/>
              <a:t>‹Nº›</a:t>
            </a:fld>
            <a:endParaRPr lang="es-ES"/>
          </a:p>
        </p:txBody>
      </p:sp>
    </p:spTree>
    <p:extLst>
      <p:ext uri="{BB962C8B-B14F-4D97-AF65-F5344CB8AC3E}">
        <p14:creationId xmlns:p14="http://schemas.microsoft.com/office/powerpoint/2010/main" val="21456759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831AB8C-3CAA-49EE-B373-8F553690484E}" type="datetimeFigureOut">
              <a:rPr lang="es-ES" smtClean="0"/>
              <a:t>22/09/2014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510F5FB-5CC4-4D6A-B879-CCBD2C0A7CAB}" type="slidenum">
              <a:rPr lang="es-ES" smtClean="0"/>
              <a:t>‹Nº›</a:t>
            </a:fld>
            <a:endParaRPr lang="es-ES"/>
          </a:p>
        </p:txBody>
      </p:sp>
    </p:spTree>
    <p:extLst>
      <p:ext uri="{BB962C8B-B14F-4D97-AF65-F5344CB8AC3E}">
        <p14:creationId xmlns:p14="http://schemas.microsoft.com/office/powerpoint/2010/main" val="363053069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068157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9186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64250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13916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8" name="Footer Placeholder 7"/>
          <p:cNvSpPr>
            <a:spLocks noGrp="1"/>
          </p:cNvSpPr>
          <p:nvPr>
            <p:ph type="ftr" sz="quarter" idx="11"/>
          </p:nvPr>
        </p:nvSpPr>
        <p:spPr/>
        <p:txBody>
          <a:bodyPr/>
          <a:lstStyle/>
          <a:p>
            <a:endParaRPr lang="es-MX">
              <a:solidFill>
                <a:prstClr val="black">
                  <a:tint val="75000"/>
                </a:prstClr>
              </a:solidFill>
            </a:endParaRPr>
          </a:p>
        </p:txBody>
      </p:sp>
      <p:sp>
        <p:nvSpPr>
          <p:cNvPr id="9" name="Slide Number Placeholder 8"/>
          <p:cNvSpPr>
            <a:spLocks noGrp="1"/>
          </p:cNvSpPr>
          <p:nvPr>
            <p:ph type="sldNum" sz="quarter" idx="12"/>
          </p:nvPr>
        </p:nvSpPr>
        <p:spPr/>
        <p:txBody>
          <a:body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243999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4" name="Footer Placeholder 3"/>
          <p:cNvSpPr>
            <a:spLocks noGrp="1"/>
          </p:cNvSpPr>
          <p:nvPr>
            <p:ph type="ftr" sz="quarter" idx="11"/>
          </p:nvPr>
        </p:nvSpPr>
        <p:spPr/>
        <p:txBody>
          <a:bodyPr/>
          <a:lstStyle/>
          <a:p>
            <a:endParaRPr lang="es-MX">
              <a:solidFill>
                <a:prstClr val="black">
                  <a:tint val="75000"/>
                </a:prstClr>
              </a:solidFill>
            </a:endParaRPr>
          </a:p>
        </p:txBody>
      </p:sp>
      <p:sp>
        <p:nvSpPr>
          <p:cNvPr id="5" name="Slide Number Placeholder 4"/>
          <p:cNvSpPr>
            <a:spLocks noGrp="1"/>
          </p:cNvSpPr>
          <p:nvPr>
            <p:ph type="sldNum" sz="quarter" idx="12"/>
          </p:nvPr>
        </p:nvSpPr>
        <p:spPr/>
        <p:txBody>
          <a:body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70714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3" name="Footer Placeholder 2"/>
          <p:cNvSpPr>
            <a:spLocks noGrp="1"/>
          </p:cNvSpPr>
          <p:nvPr>
            <p:ph type="ftr" sz="quarter" idx="11"/>
          </p:nvPr>
        </p:nvSpPr>
        <p:spPr/>
        <p:txBody>
          <a:bodyPr/>
          <a:lstStyle/>
          <a:p>
            <a:endParaRPr lang="es-MX">
              <a:solidFill>
                <a:prstClr val="black">
                  <a:tint val="75000"/>
                </a:prstClr>
              </a:solidFill>
            </a:endParaRPr>
          </a:p>
        </p:txBody>
      </p:sp>
      <p:sp>
        <p:nvSpPr>
          <p:cNvPr id="4" name="Slide Number Placeholder 3"/>
          <p:cNvSpPr>
            <a:spLocks noGrp="1"/>
          </p:cNvSpPr>
          <p:nvPr>
            <p:ph type="sldNum" sz="quarter" idx="12"/>
          </p:nvPr>
        </p:nvSpPr>
        <p:spPr/>
        <p:txBody>
          <a:body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463598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6095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831AB8C-3CAA-49EE-B373-8F553690484E}" type="datetimeFigureOut">
              <a:rPr lang="es-ES" smtClean="0"/>
              <a:t>22/09/2014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510F5FB-5CC4-4D6A-B879-CCBD2C0A7CAB}" type="slidenum">
              <a:rPr lang="es-ES" smtClean="0"/>
              <a:t>‹Nº›</a:t>
            </a:fld>
            <a:endParaRPr lang="es-ES"/>
          </a:p>
        </p:txBody>
      </p:sp>
    </p:spTree>
    <p:extLst>
      <p:ext uri="{BB962C8B-B14F-4D97-AF65-F5344CB8AC3E}">
        <p14:creationId xmlns:p14="http://schemas.microsoft.com/office/powerpoint/2010/main" val="176465328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93283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384147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831827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26744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283592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33708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76823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8" name="Footer Placeholder 7"/>
          <p:cNvSpPr>
            <a:spLocks noGrp="1"/>
          </p:cNvSpPr>
          <p:nvPr>
            <p:ph type="ftr" sz="quarter" idx="11"/>
          </p:nvPr>
        </p:nvSpPr>
        <p:spPr/>
        <p:txBody>
          <a:bodyPr/>
          <a:lstStyle/>
          <a:p>
            <a:endParaRPr lang="es-MX">
              <a:solidFill>
                <a:prstClr val="black">
                  <a:tint val="75000"/>
                </a:prstClr>
              </a:solidFill>
            </a:endParaRPr>
          </a:p>
        </p:txBody>
      </p:sp>
      <p:sp>
        <p:nvSpPr>
          <p:cNvPr id="9" name="Slide Number Placeholder 8"/>
          <p:cNvSpPr>
            <a:spLocks noGrp="1"/>
          </p:cNvSpPr>
          <p:nvPr>
            <p:ph type="sldNum" sz="quarter" idx="12"/>
          </p:nvPr>
        </p:nvSpPr>
        <p:spPr/>
        <p:txBody>
          <a:body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27902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4" name="Footer Placeholder 3"/>
          <p:cNvSpPr>
            <a:spLocks noGrp="1"/>
          </p:cNvSpPr>
          <p:nvPr>
            <p:ph type="ftr" sz="quarter" idx="11"/>
          </p:nvPr>
        </p:nvSpPr>
        <p:spPr/>
        <p:txBody>
          <a:bodyPr/>
          <a:lstStyle/>
          <a:p>
            <a:endParaRPr lang="es-MX">
              <a:solidFill>
                <a:prstClr val="black">
                  <a:tint val="75000"/>
                </a:prstClr>
              </a:solidFill>
            </a:endParaRPr>
          </a:p>
        </p:txBody>
      </p:sp>
      <p:sp>
        <p:nvSpPr>
          <p:cNvPr id="5" name="Slide Number Placeholder 4"/>
          <p:cNvSpPr>
            <a:spLocks noGrp="1"/>
          </p:cNvSpPr>
          <p:nvPr>
            <p:ph type="sldNum" sz="quarter" idx="12"/>
          </p:nvPr>
        </p:nvSpPr>
        <p:spPr/>
        <p:txBody>
          <a:body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70652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3" name="Footer Placeholder 2"/>
          <p:cNvSpPr>
            <a:spLocks noGrp="1"/>
          </p:cNvSpPr>
          <p:nvPr>
            <p:ph type="ftr" sz="quarter" idx="11"/>
          </p:nvPr>
        </p:nvSpPr>
        <p:spPr/>
        <p:txBody>
          <a:bodyPr/>
          <a:lstStyle/>
          <a:p>
            <a:endParaRPr lang="es-MX">
              <a:solidFill>
                <a:prstClr val="black">
                  <a:tint val="75000"/>
                </a:prstClr>
              </a:solidFill>
            </a:endParaRPr>
          </a:p>
        </p:txBody>
      </p:sp>
      <p:sp>
        <p:nvSpPr>
          <p:cNvPr id="4" name="Slide Number Placeholder 3"/>
          <p:cNvSpPr>
            <a:spLocks noGrp="1"/>
          </p:cNvSpPr>
          <p:nvPr>
            <p:ph type="sldNum" sz="quarter" idx="12"/>
          </p:nvPr>
        </p:nvSpPr>
        <p:spPr/>
        <p:txBody>
          <a:body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94796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831AB8C-3CAA-49EE-B373-8F553690484E}" type="datetimeFigureOut">
              <a:rPr lang="es-ES" smtClean="0"/>
              <a:t>22/09/2014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510F5FB-5CC4-4D6A-B879-CCBD2C0A7CAB}" type="slidenum">
              <a:rPr lang="es-ES" smtClean="0"/>
              <a:t>‹Nº›</a:t>
            </a:fld>
            <a:endParaRPr lang="es-ES"/>
          </a:p>
        </p:txBody>
      </p:sp>
    </p:spTree>
    <p:extLst>
      <p:ext uri="{BB962C8B-B14F-4D97-AF65-F5344CB8AC3E}">
        <p14:creationId xmlns:p14="http://schemas.microsoft.com/office/powerpoint/2010/main" val="349092689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447677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36059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31782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95632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1831AB8C-3CAA-49EE-B373-8F553690484E}" type="datetimeFigureOut">
              <a:rPr lang="es-ES" smtClean="0"/>
              <a:t>22/09/2014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510F5FB-5CC4-4D6A-B879-CCBD2C0A7CAB}" type="slidenum">
              <a:rPr lang="es-ES" smtClean="0"/>
              <a:t>‹Nº›</a:t>
            </a:fld>
            <a:endParaRPr lang="es-ES"/>
          </a:p>
        </p:txBody>
      </p:sp>
    </p:spTree>
    <p:extLst>
      <p:ext uri="{BB962C8B-B14F-4D97-AF65-F5344CB8AC3E}">
        <p14:creationId xmlns:p14="http://schemas.microsoft.com/office/powerpoint/2010/main" val="100907201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1831AB8C-3CAA-49EE-B373-8F553690484E}" type="datetimeFigureOut">
              <a:rPr lang="es-ES" smtClean="0"/>
              <a:t>22/09/2014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B510F5FB-5CC4-4D6A-B879-CCBD2C0A7CAB}" type="slidenum">
              <a:rPr lang="es-ES" smtClean="0"/>
              <a:t>‹Nº›</a:t>
            </a:fld>
            <a:endParaRPr lang="es-ES"/>
          </a:p>
        </p:txBody>
      </p:sp>
    </p:spTree>
    <p:extLst>
      <p:ext uri="{BB962C8B-B14F-4D97-AF65-F5344CB8AC3E}">
        <p14:creationId xmlns:p14="http://schemas.microsoft.com/office/powerpoint/2010/main" val="300001500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1831AB8C-3CAA-49EE-B373-8F553690484E}" type="datetimeFigureOut">
              <a:rPr lang="es-ES" smtClean="0"/>
              <a:t>22/09/2014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B510F5FB-5CC4-4D6A-B879-CCBD2C0A7CAB}" type="slidenum">
              <a:rPr lang="es-ES" smtClean="0"/>
              <a:t>‹Nº›</a:t>
            </a:fld>
            <a:endParaRPr lang="es-ES"/>
          </a:p>
        </p:txBody>
      </p:sp>
    </p:spTree>
    <p:extLst>
      <p:ext uri="{BB962C8B-B14F-4D97-AF65-F5344CB8AC3E}">
        <p14:creationId xmlns:p14="http://schemas.microsoft.com/office/powerpoint/2010/main" val="90006916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831AB8C-3CAA-49EE-B373-8F553690484E}" type="datetimeFigureOut">
              <a:rPr lang="es-ES" smtClean="0"/>
              <a:t>22/09/2014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B510F5FB-5CC4-4D6A-B879-CCBD2C0A7CAB}" type="slidenum">
              <a:rPr lang="es-ES" smtClean="0"/>
              <a:t>‹Nº›</a:t>
            </a:fld>
            <a:endParaRPr lang="es-ES"/>
          </a:p>
        </p:txBody>
      </p:sp>
    </p:spTree>
    <p:extLst>
      <p:ext uri="{BB962C8B-B14F-4D97-AF65-F5344CB8AC3E}">
        <p14:creationId xmlns:p14="http://schemas.microsoft.com/office/powerpoint/2010/main" val="401570007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831AB8C-3CAA-49EE-B373-8F553690484E}" type="datetimeFigureOut">
              <a:rPr lang="es-ES" smtClean="0"/>
              <a:t>22/09/2014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510F5FB-5CC4-4D6A-B879-CCBD2C0A7CAB}" type="slidenum">
              <a:rPr lang="es-ES" smtClean="0"/>
              <a:t>‹Nº›</a:t>
            </a:fld>
            <a:endParaRPr lang="es-ES"/>
          </a:p>
        </p:txBody>
      </p:sp>
    </p:spTree>
    <p:extLst>
      <p:ext uri="{BB962C8B-B14F-4D97-AF65-F5344CB8AC3E}">
        <p14:creationId xmlns:p14="http://schemas.microsoft.com/office/powerpoint/2010/main" val="333243299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831AB8C-3CAA-49EE-B373-8F553690484E}" type="datetimeFigureOut">
              <a:rPr lang="es-ES" smtClean="0"/>
              <a:t>22/09/2014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510F5FB-5CC4-4D6A-B879-CCBD2C0A7CAB}" type="slidenum">
              <a:rPr lang="es-ES" smtClean="0"/>
              <a:t>‹Nº›</a:t>
            </a:fld>
            <a:endParaRPr lang="es-ES"/>
          </a:p>
        </p:txBody>
      </p:sp>
    </p:spTree>
    <p:extLst>
      <p:ext uri="{BB962C8B-B14F-4D97-AF65-F5344CB8AC3E}">
        <p14:creationId xmlns:p14="http://schemas.microsoft.com/office/powerpoint/2010/main" val="164271131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31AB8C-3CAA-49EE-B373-8F553690484E}" type="datetimeFigureOut">
              <a:rPr lang="es-ES" smtClean="0"/>
              <a:t>22/09/2014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0F5FB-5CC4-4D6A-B879-CCBD2C0A7CAB}" type="slidenum">
              <a:rPr lang="es-ES" smtClean="0"/>
              <a:t>‹Nº›</a:t>
            </a:fld>
            <a:endParaRPr lang="es-ES"/>
          </a:p>
        </p:txBody>
      </p:sp>
    </p:spTree>
    <p:extLst>
      <p:ext uri="{BB962C8B-B14F-4D97-AF65-F5344CB8AC3E}">
        <p14:creationId xmlns:p14="http://schemas.microsoft.com/office/powerpoint/2010/main" val="2046338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80021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2A497-187B-4BFE-97A7-939EFBD55031}" type="datetimeFigureOut">
              <a:rPr lang="es-MX" smtClean="0">
                <a:solidFill>
                  <a:prstClr val="black">
                    <a:tint val="75000"/>
                  </a:prstClr>
                </a:solidFill>
              </a:rPr>
              <a:pPr/>
              <a:t>23/09/2014</a:t>
            </a:fld>
            <a:endParaRPr lang="es-MX">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BEC78-47BB-4C75-B0BD-610A5816EEC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25302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onografias.com/trabajos6/etic/etic.shtml" TargetMode="External"/><Relationship Id="rId2" Type="http://schemas.openxmlformats.org/officeDocument/2006/relationships/hyperlink" Target="http://www.monografias.com/trabajos16/modernismo-literario/modernismo-literario.s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0836" y="2211780"/>
            <a:ext cx="7001164" cy="3474243"/>
          </a:xfrm>
        </p:spPr>
        <p:txBody>
          <a:bodyPr>
            <a:noAutofit/>
          </a:bodyPr>
          <a:lstStyle/>
          <a:p>
            <a:pPr marL="342900" indent="-342900" algn="l">
              <a:buFont typeface="Wingdings" panose="05000000000000000000" pitchFamily="2" charset="2"/>
              <a:buChar char="v"/>
            </a:pPr>
            <a:r>
              <a:rPr lang="es-MX" sz="4400" b="1" dirty="0" smtClean="0">
                <a:ln w="13462">
                  <a:solidFill>
                    <a:schemeClr val="bg1"/>
                  </a:solidFill>
                  <a:prstDash val="solid"/>
                </a:ln>
                <a:solidFill>
                  <a:srgbClr val="FFFF00"/>
                </a:solidFill>
                <a:effectLst>
                  <a:outerShdw dist="38100" dir="2700000" algn="bl" rotWithShape="0">
                    <a:schemeClr val="accent5"/>
                  </a:outerShdw>
                </a:effectLst>
              </a:rPr>
              <a:t>Ana Karen  Arellano    3303</a:t>
            </a:r>
          </a:p>
          <a:p>
            <a:pPr marL="342900" indent="-342900" algn="l">
              <a:buFont typeface="Wingdings" panose="05000000000000000000" pitchFamily="2" charset="2"/>
              <a:buChar char="v"/>
            </a:pPr>
            <a:r>
              <a:rPr lang="es-MX" sz="4400" b="1" dirty="0" smtClean="0">
                <a:ln w="13462">
                  <a:solidFill>
                    <a:schemeClr val="bg1"/>
                  </a:solidFill>
                  <a:prstDash val="solid"/>
                </a:ln>
                <a:solidFill>
                  <a:srgbClr val="FFC000"/>
                </a:solidFill>
                <a:effectLst>
                  <a:outerShdw dist="38100" dir="2700000" algn="bl" rotWithShape="0">
                    <a:schemeClr val="accent5"/>
                  </a:outerShdw>
                </a:effectLst>
              </a:rPr>
              <a:t>Miguel Ángel García    3311</a:t>
            </a:r>
          </a:p>
          <a:p>
            <a:pPr marL="342900" indent="-342900" algn="l">
              <a:buFont typeface="Wingdings" panose="05000000000000000000" pitchFamily="2" charset="2"/>
              <a:buChar char="v"/>
            </a:pPr>
            <a:r>
              <a:rPr lang="es-MX" sz="4400" b="1" dirty="0" smtClean="0">
                <a:ln w="13462">
                  <a:solidFill>
                    <a:schemeClr val="bg1"/>
                  </a:solidFill>
                  <a:prstDash val="solid"/>
                </a:ln>
                <a:solidFill>
                  <a:srgbClr val="00FF00"/>
                </a:solidFill>
                <a:effectLst>
                  <a:outerShdw dist="38100" dir="2700000" algn="bl" rotWithShape="0">
                    <a:schemeClr val="accent5"/>
                  </a:outerShdw>
                </a:effectLst>
              </a:rPr>
              <a:t>Guillermo Mendoza    3321</a:t>
            </a:r>
          </a:p>
          <a:p>
            <a:pPr marL="342900" indent="-342900" algn="l">
              <a:buFont typeface="Wingdings" panose="05000000000000000000" pitchFamily="2" charset="2"/>
              <a:buChar char="v"/>
            </a:pPr>
            <a:r>
              <a:rPr lang="es-MX" sz="4400" b="1" dirty="0" smtClean="0">
                <a:ln w="13462">
                  <a:solidFill>
                    <a:schemeClr val="bg1"/>
                  </a:solidFill>
                  <a:prstDash val="solid"/>
                </a:ln>
                <a:solidFill>
                  <a:srgbClr val="FF0000"/>
                </a:solidFill>
                <a:effectLst>
                  <a:outerShdw dist="38100" dir="2700000" algn="bl" rotWithShape="0">
                    <a:schemeClr val="accent5"/>
                  </a:outerShdw>
                </a:effectLst>
              </a:rPr>
              <a:t>Agustín Quintanar       3328</a:t>
            </a:r>
          </a:p>
          <a:p>
            <a:pPr marL="342900" indent="-342900" algn="l">
              <a:buFont typeface="Wingdings" panose="05000000000000000000" pitchFamily="2" charset="2"/>
              <a:buChar char="v"/>
            </a:pPr>
            <a:r>
              <a:rPr lang="es-MX" sz="4400" b="1" dirty="0" smtClean="0">
                <a:ln w="13462">
                  <a:solidFill>
                    <a:schemeClr val="bg1"/>
                  </a:solidFill>
                  <a:prstDash val="solid"/>
                </a:ln>
                <a:solidFill>
                  <a:srgbClr val="FF3399"/>
                </a:solidFill>
                <a:effectLst>
                  <a:outerShdw dist="38100" dir="2700000" algn="bl" rotWithShape="0">
                    <a:schemeClr val="accent5"/>
                  </a:outerShdw>
                </a:effectLst>
              </a:rPr>
              <a:t>Fernanda Ruiz              3332</a:t>
            </a:r>
          </a:p>
          <a:p>
            <a:pPr marL="342900" indent="-342900" algn="l">
              <a:buFont typeface="Wingdings" panose="05000000000000000000" pitchFamily="2" charset="2"/>
              <a:buChar char="v"/>
            </a:pPr>
            <a:r>
              <a:rPr lang="es-ES" sz="4400" b="1" dirty="0" smtClean="0">
                <a:ln w="13462">
                  <a:solidFill>
                    <a:schemeClr val="bg1"/>
                  </a:solidFill>
                  <a:prstDash val="solid"/>
                </a:ln>
                <a:solidFill>
                  <a:schemeClr val="bg1"/>
                </a:solidFill>
                <a:effectLst>
                  <a:outerShdw dist="38100" dir="2700000" algn="bl" rotWithShape="0">
                    <a:schemeClr val="accent5"/>
                  </a:outerShdw>
                </a:effectLst>
              </a:rPr>
              <a:t>Ariadna Vidal                3340</a:t>
            </a:r>
            <a:endParaRPr lang="es-ES" sz="4400" b="1" dirty="0">
              <a:ln w="13462">
                <a:solidFill>
                  <a:schemeClr val="bg1"/>
                </a:solidFill>
                <a:prstDash val="solid"/>
              </a:ln>
              <a:solidFill>
                <a:schemeClr val="bg1"/>
              </a:solidFill>
              <a:effectLst>
                <a:outerShdw dist="38100" dir="2700000" algn="bl" rotWithShape="0">
                  <a:schemeClr val="accent5"/>
                </a:outerShdw>
              </a:effectLst>
            </a:endParaRPr>
          </a:p>
        </p:txBody>
      </p:sp>
      <p:pic>
        <p:nvPicPr>
          <p:cNvPr id="5" name="Imagen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36" y="296573"/>
            <a:ext cx="11968294" cy="1490713"/>
          </a:xfrm>
          <a:prstGeom prst="rect">
            <a:avLst/>
          </a:prstGeom>
        </p:spPr>
      </p:pic>
      <p:pic>
        <p:nvPicPr>
          <p:cNvPr id="6" name="Imagen 5"/>
          <p:cNvPicPr>
            <a:picLocks noChangeAspect="1"/>
          </p:cNvPicPr>
          <p:nvPr/>
        </p:nvPicPr>
        <p:blipFill>
          <a:blip r:embed="rId4"/>
          <a:stretch>
            <a:fillRect/>
          </a:stretch>
        </p:blipFill>
        <p:spPr>
          <a:xfrm>
            <a:off x="7496650" y="2076313"/>
            <a:ext cx="4097049" cy="413147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22693042"/>
      </p:ext>
    </p:extLst>
  </p:cSld>
  <p:clrMapOvr>
    <a:masterClrMapping/>
  </p:clrMapOvr>
  <mc:AlternateContent xmlns:mc="http://schemas.openxmlformats.org/markup-compatibility/2006">
    <mc:Choice xmlns:p14="http://schemas.microsoft.com/office/powerpoint/2010/main" Requires="p14">
      <p:transition spd="slow" p14:dur="4000" advClick="0" advTm="3000">
        <p14:vortex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Scale>
                                      <p:cBhvr>
                                        <p:cTn id="1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6"/>
                                        </p:tgtEl>
                                        <p:attrNameLst>
                                          <p:attrName>ppt_x</p:attrName>
                                          <p:attrName>ppt_y</p:attrName>
                                        </p:attrNameLst>
                                      </p:cBhvr>
                                    </p:animMotion>
                                    <p:animEffect transition="in" filter="fade">
                                      <p:cBhvr>
                                        <p:cTn id="15" dur="1000"/>
                                        <p:tgtEl>
                                          <p:spTgt spid="6"/>
                                        </p:tgtEl>
                                      </p:cBhvr>
                                    </p:animEffect>
                                  </p:childTnLst>
                                </p:cTn>
                              </p:par>
                            </p:childTnLst>
                          </p:cTn>
                        </p:par>
                        <p:par>
                          <p:cTn id="16" fill="hold">
                            <p:stCondLst>
                              <p:cond delay="2000"/>
                            </p:stCondLst>
                            <p:childTnLst>
                              <p:par>
                                <p:cTn id="17" presetID="43" presetClass="entr" presetSubtype="0" fill="hold" nodeType="afterEffect">
                                  <p:stCondLst>
                                    <p:cond delay="0"/>
                                  </p:stCondLst>
                                  <p:iterate type="wd">
                                    <p:tmPct val="10000"/>
                                  </p:iterate>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
                                        <p:tgtEl>
                                          <p:spTgt spid="3">
                                            <p:txEl>
                                              <p:pRg st="0" end="0"/>
                                            </p:txEl>
                                          </p:spTgt>
                                        </p:tgtEl>
                                      </p:cBhvr>
                                    </p:animEffect>
                                    <p:anim calcmode="lin" valueType="num">
                                      <p:cBhvr>
                                        <p:cTn id="20"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4" fill="hold">
                            <p:stCondLst>
                              <p:cond delay="3300"/>
                            </p:stCondLst>
                            <p:childTnLst>
                              <p:par>
                                <p:cTn id="25" presetID="43" presetClass="entr" presetSubtype="0" fill="hold" nodeType="afterEffect">
                                  <p:stCondLst>
                                    <p:cond delay="0"/>
                                  </p:stCondLst>
                                  <p:iterate type="wd">
                                    <p:tmPct val="10000"/>
                                  </p:iterate>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
                                        <p:tgtEl>
                                          <p:spTgt spid="3">
                                            <p:txEl>
                                              <p:pRg st="1" end="1"/>
                                            </p:txEl>
                                          </p:spTgt>
                                        </p:tgtEl>
                                      </p:cBhvr>
                                    </p:animEffect>
                                    <p:anim calcmode="lin" valueType="num">
                                      <p:cBhvr>
                                        <p:cTn id="28"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2" fill="hold">
                            <p:stCondLst>
                              <p:cond delay="4600"/>
                            </p:stCondLst>
                            <p:childTnLst>
                              <p:par>
                                <p:cTn id="33" presetID="43" presetClass="entr" presetSubtype="0" fill="hold" nodeType="afterEffect">
                                  <p:stCondLst>
                                    <p:cond delay="0"/>
                                  </p:stCondLst>
                                  <p:iterate type="wd">
                                    <p:tmPct val="10000"/>
                                  </p:iterate>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
                                        <p:tgtEl>
                                          <p:spTgt spid="3">
                                            <p:txEl>
                                              <p:pRg st="2" end="2"/>
                                            </p:txEl>
                                          </p:spTgt>
                                        </p:tgtEl>
                                      </p:cBhvr>
                                    </p:animEffect>
                                    <p:anim calcmode="lin" valueType="num">
                                      <p:cBhvr>
                                        <p:cTn id="3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0" fill="hold">
                            <p:stCondLst>
                              <p:cond delay="5800"/>
                            </p:stCondLst>
                            <p:childTnLst>
                              <p:par>
                                <p:cTn id="41" presetID="43" presetClass="entr" presetSubtype="0" fill="hold" nodeType="afterEffect">
                                  <p:stCondLst>
                                    <p:cond delay="0"/>
                                  </p:stCondLst>
                                  <p:iterate type="wd">
                                    <p:tmPct val="10000"/>
                                  </p:iterate>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100"/>
                                        <p:tgtEl>
                                          <p:spTgt spid="3">
                                            <p:txEl>
                                              <p:pRg st="3" end="3"/>
                                            </p:txEl>
                                          </p:spTgt>
                                        </p:tgtEl>
                                      </p:cBhvr>
                                    </p:animEffect>
                                    <p:anim calcmode="lin" valueType="num">
                                      <p:cBhvr>
                                        <p:cTn id="44"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8" fill="hold">
                            <p:stCondLst>
                              <p:cond delay="7000"/>
                            </p:stCondLst>
                            <p:childTnLst>
                              <p:par>
                                <p:cTn id="49" presetID="43" presetClass="entr" presetSubtype="0" fill="hold" nodeType="afterEffect">
                                  <p:stCondLst>
                                    <p:cond delay="0"/>
                                  </p:stCondLst>
                                  <p:iterate type="wd">
                                    <p:tmPct val="10000"/>
                                  </p:iterate>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100"/>
                                        <p:tgtEl>
                                          <p:spTgt spid="3">
                                            <p:txEl>
                                              <p:pRg st="4" end="4"/>
                                            </p:txEl>
                                          </p:spTgt>
                                        </p:tgtEl>
                                      </p:cBhvr>
                                    </p:animEffect>
                                    <p:anim calcmode="lin" valueType="num">
                                      <p:cBhvr>
                                        <p:cTn id="52"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3"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4"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6" fill="hold">
                            <p:stCondLst>
                              <p:cond delay="8200"/>
                            </p:stCondLst>
                            <p:childTnLst>
                              <p:par>
                                <p:cTn id="57" presetID="43" presetClass="entr" presetSubtype="0" fill="hold" nodeType="afterEffect">
                                  <p:stCondLst>
                                    <p:cond delay="0"/>
                                  </p:stCondLst>
                                  <p:iterate type="wd">
                                    <p:tmPct val="10000"/>
                                  </p:iterate>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100"/>
                                        <p:tgtEl>
                                          <p:spTgt spid="3">
                                            <p:txEl>
                                              <p:pRg st="5" end="5"/>
                                            </p:txEl>
                                          </p:spTgt>
                                        </p:tgtEl>
                                      </p:cBhvr>
                                    </p:animEffect>
                                    <p:anim calcmode="lin" valueType="num">
                                      <p:cBhvr>
                                        <p:cTn id="60"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1"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7400" y="2007658"/>
            <a:ext cx="10780486" cy="2477256"/>
          </a:xfrm>
          <a:solidFill>
            <a:schemeClr val="tx1"/>
          </a:solidFill>
        </p:spPr>
        <p:txBody>
          <a:bodyPr>
            <a:noAutofit/>
          </a:bodyPr>
          <a:lstStyle/>
          <a:p>
            <a:pPr algn="ctr"/>
            <a:r>
              <a:rPr lang="es-MX" sz="9600" b="1" dirty="0" smtClean="0">
                <a:ln w="22225">
                  <a:solidFill>
                    <a:schemeClr val="accent2"/>
                  </a:solidFill>
                  <a:prstDash val="solid"/>
                </a:ln>
                <a:solidFill>
                  <a:schemeClr val="accent2">
                    <a:lumMod val="40000"/>
                    <a:lumOff val="60000"/>
                  </a:schemeClr>
                </a:solidFill>
              </a:rPr>
              <a:t>Principales Representantes</a:t>
            </a:r>
            <a:endParaRPr lang="es-ES" sz="96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4685685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35467"/>
            <a:ext cx="10515600" cy="1286933"/>
          </a:xfrm>
          <a:blipFill>
            <a:blip r:embed="rId2"/>
            <a:tile tx="0" ty="0" sx="100000" sy="100000" flip="none" algn="tl"/>
          </a:blipFill>
        </p:spPr>
        <p:txBody>
          <a:bodyPr>
            <a:normAutofit fontScale="90000"/>
          </a:bodyPr>
          <a:lstStyle/>
          <a:p>
            <a:pPr algn="ctr"/>
            <a:r>
              <a:rPr lang="es-ES" sz="8000" b="1" dirty="0">
                <a:solidFill>
                  <a:srgbClr val="00B0F0"/>
                </a:solidFill>
              </a:rPr>
              <a:t>Rubén Darío </a:t>
            </a:r>
            <a:r>
              <a:rPr lang="es-ES" dirty="0" smtClean="0"/>
              <a:t/>
            </a:r>
            <a:br>
              <a:rPr lang="es-ES" dirty="0" smtClean="0"/>
            </a:br>
            <a:endParaRPr lang="es-ES" dirty="0"/>
          </a:p>
        </p:txBody>
      </p:sp>
      <p:pic>
        <p:nvPicPr>
          <p:cNvPr id="4" name="Marcador de contenido 3"/>
          <p:cNvPicPr>
            <a:picLocks noGrp="1" noChangeAspect="1"/>
          </p:cNvPicPr>
          <p:nvPr>
            <p:ph idx="1"/>
          </p:nvPr>
        </p:nvPicPr>
        <p:blipFill>
          <a:blip r:embed="rId3"/>
          <a:stretch>
            <a:fillRect/>
          </a:stretch>
        </p:blipFill>
        <p:spPr>
          <a:xfrm>
            <a:off x="7789333" y="1868438"/>
            <a:ext cx="3158067" cy="3837051"/>
          </a:xfrm>
          <a:prstGeom prst="rect">
            <a:avLst/>
          </a:prstGeom>
          <a:ln>
            <a:noFill/>
          </a:ln>
          <a:effectLst>
            <a:softEdge rad="112500"/>
          </a:effectLst>
        </p:spPr>
      </p:pic>
      <p:sp>
        <p:nvSpPr>
          <p:cNvPr id="5" name="Rectángulo 4"/>
          <p:cNvSpPr/>
          <p:nvPr/>
        </p:nvSpPr>
        <p:spPr>
          <a:xfrm>
            <a:off x="838200" y="1868438"/>
            <a:ext cx="6096000" cy="3847207"/>
          </a:xfrm>
          <a:prstGeom prst="rect">
            <a:avLst/>
          </a:prstGeom>
          <a:blipFill>
            <a:blip r:embed="rId2"/>
            <a:tile tx="0" ty="0" sx="100000" sy="100000" flip="none" algn="tl"/>
          </a:blipFill>
        </p:spPr>
        <p:txBody>
          <a:bodyPr>
            <a:spAutoFit/>
          </a:bodyPr>
          <a:lstStyle/>
          <a:p>
            <a:r>
              <a:rPr lang="es-MX" sz="2400" b="1" dirty="0" smtClean="0">
                <a:solidFill>
                  <a:schemeClr val="bg1"/>
                </a:solidFill>
              </a:rPr>
              <a:t>Félix Rubén García Sarmiento, conocido como Rubén Darío, fue un </a:t>
            </a:r>
            <a:r>
              <a:rPr lang="es-MX" sz="2800" b="1" dirty="0" smtClean="0">
                <a:solidFill>
                  <a:srgbClr val="FFFF00"/>
                </a:solidFill>
              </a:rPr>
              <a:t>poeta nicaragüense</a:t>
            </a:r>
            <a:r>
              <a:rPr lang="es-MX" sz="2400" b="1" dirty="0" smtClean="0">
                <a:solidFill>
                  <a:schemeClr val="bg1"/>
                </a:solidFill>
              </a:rPr>
              <a:t>, </a:t>
            </a:r>
            <a:r>
              <a:rPr lang="es-MX" sz="2400" b="1" dirty="0" smtClean="0">
                <a:solidFill>
                  <a:srgbClr val="FFFF00"/>
                </a:solidFill>
              </a:rPr>
              <a:t>máximo representante del modernismo literario en lengua española. </a:t>
            </a:r>
            <a:endParaRPr lang="es-MX" sz="2400" b="1" dirty="0" smtClean="0">
              <a:solidFill>
                <a:schemeClr val="bg1"/>
              </a:solidFill>
            </a:endParaRPr>
          </a:p>
          <a:p>
            <a:r>
              <a:rPr lang="es-MX" sz="2400" b="1" dirty="0" smtClean="0">
                <a:solidFill>
                  <a:srgbClr val="00B0F0"/>
                </a:solidFill>
              </a:rPr>
              <a:t>Fecha de nacimiento: </a:t>
            </a:r>
            <a:r>
              <a:rPr lang="es-MX" sz="2400" b="1" dirty="0" smtClean="0">
                <a:solidFill>
                  <a:schemeClr val="bg1"/>
                </a:solidFill>
              </a:rPr>
              <a:t>18 de enero de 1867, Ciudad Darío, Nicaragua</a:t>
            </a:r>
          </a:p>
          <a:p>
            <a:r>
              <a:rPr lang="es-MX" sz="2400" b="1" dirty="0" smtClean="0">
                <a:solidFill>
                  <a:srgbClr val="00B0F0"/>
                </a:solidFill>
              </a:rPr>
              <a:t>Fecha de la muerte</a:t>
            </a:r>
            <a:r>
              <a:rPr lang="es-MX" sz="2400" b="1" dirty="0" smtClean="0">
                <a:solidFill>
                  <a:schemeClr val="bg1"/>
                </a:solidFill>
              </a:rPr>
              <a:t>: 6 de febrero de 1916, León, Nicaragua</a:t>
            </a:r>
          </a:p>
          <a:p>
            <a:r>
              <a:rPr lang="es-MX" sz="2400" b="1" dirty="0" smtClean="0">
                <a:solidFill>
                  <a:srgbClr val="00B0F0"/>
                </a:solidFill>
              </a:rPr>
              <a:t>Padres</a:t>
            </a:r>
            <a:r>
              <a:rPr lang="es-MX" sz="2400" b="1" dirty="0" smtClean="0">
                <a:solidFill>
                  <a:schemeClr val="bg1"/>
                </a:solidFill>
              </a:rPr>
              <a:t>: Rosa Sarmiento, Manuel García</a:t>
            </a:r>
          </a:p>
          <a:p>
            <a:r>
              <a:rPr lang="es-MX" sz="2400" b="1" dirty="0" smtClean="0">
                <a:solidFill>
                  <a:srgbClr val="00B0F0"/>
                </a:solidFill>
              </a:rPr>
              <a:t>Hijos</a:t>
            </a:r>
            <a:r>
              <a:rPr lang="es-MX" sz="2400" b="1" dirty="0" smtClean="0">
                <a:solidFill>
                  <a:schemeClr val="bg1"/>
                </a:solidFill>
              </a:rPr>
              <a:t>: Rubén Darío Contreras</a:t>
            </a:r>
            <a:endParaRPr lang="es-ES" sz="2400" b="1" dirty="0">
              <a:solidFill>
                <a:schemeClr val="bg1"/>
              </a:solidFill>
            </a:endParaRPr>
          </a:p>
        </p:txBody>
      </p:sp>
    </p:spTree>
    <p:extLst>
      <p:ext uri="{BB962C8B-B14F-4D97-AF65-F5344CB8AC3E}">
        <p14:creationId xmlns:p14="http://schemas.microsoft.com/office/powerpoint/2010/main" val="407468866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solidFill>
                  <a:srgbClr val="FF0000"/>
                </a:solidFill>
                <a:effectLst>
                  <a:glow rad="850900">
                    <a:srgbClr val="FFFF00"/>
                  </a:glow>
                </a:effectLst>
              </a:rPr>
              <a:t>Manuel González Prada </a:t>
            </a:r>
            <a:endParaRPr lang="es-ES" b="1" dirty="0">
              <a:solidFill>
                <a:srgbClr val="FF0000"/>
              </a:solidFill>
              <a:effectLst>
                <a:glow rad="850900">
                  <a:srgbClr val="FFFF00"/>
                </a:glow>
              </a:effectLst>
            </a:endParaRPr>
          </a:p>
        </p:txBody>
      </p:sp>
      <p:sp>
        <p:nvSpPr>
          <p:cNvPr id="3" name="Marcador de contenido 2"/>
          <p:cNvSpPr>
            <a:spLocks noGrp="1"/>
          </p:cNvSpPr>
          <p:nvPr>
            <p:ph idx="1"/>
          </p:nvPr>
        </p:nvSpPr>
        <p:spPr>
          <a:xfrm>
            <a:off x="838200" y="1825625"/>
            <a:ext cx="6036733" cy="4351338"/>
          </a:xfrm>
          <a:solidFill>
            <a:srgbClr val="00B0F0"/>
          </a:solidFill>
        </p:spPr>
        <p:txBody>
          <a:bodyPr>
            <a:normAutofit fontScale="85000" lnSpcReduction="20000"/>
          </a:bodyPr>
          <a:lstStyle/>
          <a:p>
            <a:r>
              <a:rPr lang="es-MX" sz="3300" b="1" dirty="0" smtClean="0">
                <a:solidFill>
                  <a:srgbClr val="FFFF00"/>
                </a:solidFill>
              </a:rPr>
              <a:t>Poeta</a:t>
            </a:r>
          </a:p>
          <a:p>
            <a:r>
              <a:rPr lang="es-MX" b="1" dirty="0" smtClean="0">
                <a:solidFill>
                  <a:srgbClr val="FF0000"/>
                </a:solidFill>
              </a:rPr>
              <a:t>José Manuel de los Reyes González de Prada y Álvarez de Ulloa, conocido como Manuel González Prada, fue un ensayista, pensador anarquista y poeta </a:t>
            </a:r>
            <a:r>
              <a:rPr lang="es-MX" b="1" dirty="0" smtClean="0">
                <a:solidFill>
                  <a:srgbClr val="FFFF00"/>
                </a:solidFill>
              </a:rPr>
              <a:t>peruano</a:t>
            </a:r>
            <a:r>
              <a:rPr lang="es-MX" b="1" dirty="0" smtClean="0">
                <a:solidFill>
                  <a:srgbClr val="FF0000"/>
                </a:solidFill>
              </a:rPr>
              <a:t>. </a:t>
            </a:r>
          </a:p>
          <a:p>
            <a:r>
              <a:rPr lang="es-MX" b="1" dirty="0" smtClean="0">
                <a:solidFill>
                  <a:srgbClr val="FFFF00"/>
                </a:solidFill>
              </a:rPr>
              <a:t>Fecha de nacimiento:</a:t>
            </a:r>
            <a:r>
              <a:rPr lang="es-MX" b="1" dirty="0" smtClean="0">
                <a:solidFill>
                  <a:srgbClr val="FF0000"/>
                </a:solidFill>
              </a:rPr>
              <a:t> 1844, Lima, Perú</a:t>
            </a:r>
          </a:p>
          <a:p>
            <a:r>
              <a:rPr lang="es-MX" b="1" dirty="0" smtClean="0">
                <a:solidFill>
                  <a:srgbClr val="FFFF00"/>
                </a:solidFill>
              </a:rPr>
              <a:t>Fecha de la muerte</a:t>
            </a:r>
            <a:r>
              <a:rPr lang="es-MX" b="1" dirty="0" smtClean="0">
                <a:solidFill>
                  <a:srgbClr val="FF0000"/>
                </a:solidFill>
              </a:rPr>
              <a:t>: 22 de julio de 1918, Lima, Perú</a:t>
            </a:r>
          </a:p>
          <a:p>
            <a:r>
              <a:rPr lang="es-MX" b="1" dirty="0" smtClean="0">
                <a:solidFill>
                  <a:srgbClr val="FFFF00"/>
                </a:solidFill>
              </a:rPr>
              <a:t>Educación:</a:t>
            </a:r>
            <a:r>
              <a:rPr lang="es-MX" b="1" dirty="0" smtClean="0">
                <a:solidFill>
                  <a:srgbClr val="FF0000"/>
                </a:solidFill>
              </a:rPr>
              <a:t> Universidad Nacional Mayor de San Marcos</a:t>
            </a:r>
          </a:p>
          <a:p>
            <a:r>
              <a:rPr lang="es-MX" b="1" dirty="0" smtClean="0">
                <a:solidFill>
                  <a:srgbClr val="FFFF00"/>
                </a:solidFill>
              </a:rPr>
              <a:t>Libros:</a:t>
            </a:r>
            <a:r>
              <a:rPr lang="es-MX" b="1" dirty="0" smtClean="0">
                <a:solidFill>
                  <a:srgbClr val="FF0000"/>
                </a:solidFill>
              </a:rPr>
              <a:t> Exóticas, Páginas libres, Grafitos, Textos: una antología general, Paginas libres/ free </a:t>
            </a:r>
            <a:r>
              <a:rPr lang="es-MX" b="1" dirty="0" err="1" smtClean="0">
                <a:solidFill>
                  <a:srgbClr val="FF0000"/>
                </a:solidFill>
              </a:rPr>
              <a:t>pages</a:t>
            </a:r>
            <a:r>
              <a:rPr lang="es-MX" b="1" dirty="0" smtClean="0">
                <a:solidFill>
                  <a:srgbClr val="FF0000"/>
                </a:solidFill>
              </a:rPr>
              <a:t>, Ensayos, 1885-1916</a:t>
            </a:r>
            <a:endParaRPr lang="es-ES" b="1" dirty="0">
              <a:solidFill>
                <a:srgbClr val="FF0000"/>
              </a:solidFill>
            </a:endParaRPr>
          </a:p>
        </p:txBody>
      </p:sp>
      <p:pic>
        <p:nvPicPr>
          <p:cNvPr id="4" name="Imagen 3"/>
          <p:cNvPicPr>
            <a:picLocks noChangeAspect="1"/>
          </p:cNvPicPr>
          <p:nvPr/>
        </p:nvPicPr>
        <p:blipFill>
          <a:blip r:embed="rId2"/>
          <a:stretch>
            <a:fillRect/>
          </a:stretch>
        </p:blipFill>
        <p:spPr>
          <a:xfrm>
            <a:off x="7866745" y="1690688"/>
            <a:ext cx="3630310" cy="4928742"/>
          </a:xfrm>
          <a:prstGeom prst="rect">
            <a:avLst/>
          </a:prstGeom>
        </p:spPr>
      </p:pic>
    </p:spTree>
    <p:extLst>
      <p:ext uri="{BB962C8B-B14F-4D97-AF65-F5344CB8AC3E}">
        <p14:creationId xmlns:p14="http://schemas.microsoft.com/office/powerpoint/2010/main" val="209532093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1400" y="652463"/>
            <a:ext cx="4631267" cy="1325563"/>
          </a:xfrm>
        </p:spPr>
        <p:txBody>
          <a:bodyPr>
            <a:noAutofit/>
          </a:bodyPr>
          <a:lstStyle/>
          <a:p>
            <a:r>
              <a:rPr lang="es-ES" sz="8000" b="1" dirty="0">
                <a:solidFill>
                  <a:srgbClr val="00B0F0"/>
                </a:solidFill>
                <a:effectLst>
                  <a:glow rad="101600">
                    <a:srgbClr val="FF0000">
                      <a:alpha val="60000"/>
                    </a:srgbClr>
                  </a:glow>
                </a:effectLst>
              </a:rPr>
              <a:t>José Martí </a:t>
            </a:r>
            <a:r>
              <a:rPr lang="es-ES" sz="8000" b="1" dirty="0" smtClean="0">
                <a:solidFill>
                  <a:srgbClr val="00B0F0"/>
                </a:solidFill>
                <a:effectLst>
                  <a:glow rad="101600">
                    <a:srgbClr val="FF0000">
                      <a:alpha val="60000"/>
                    </a:srgbClr>
                  </a:glow>
                </a:effectLst>
              </a:rPr>
              <a:t/>
            </a:r>
            <a:br>
              <a:rPr lang="es-ES" sz="8000" b="1" dirty="0" smtClean="0">
                <a:solidFill>
                  <a:srgbClr val="00B0F0"/>
                </a:solidFill>
                <a:effectLst>
                  <a:glow rad="101600">
                    <a:srgbClr val="FF0000">
                      <a:alpha val="60000"/>
                    </a:srgbClr>
                  </a:glow>
                </a:effectLst>
              </a:rPr>
            </a:br>
            <a:endParaRPr lang="es-ES" sz="8000" b="1" dirty="0">
              <a:solidFill>
                <a:srgbClr val="00B0F0"/>
              </a:solidFill>
              <a:effectLst>
                <a:glow rad="101600">
                  <a:srgbClr val="FF0000">
                    <a:alpha val="60000"/>
                  </a:srgbClr>
                </a:glow>
              </a:effectLst>
            </a:endParaRPr>
          </a:p>
        </p:txBody>
      </p:sp>
      <p:sp>
        <p:nvSpPr>
          <p:cNvPr id="3" name="Marcador de contenido 2"/>
          <p:cNvSpPr>
            <a:spLocks noGrp="1"/>
          </p:cNvSpPr>
          <p:nvPr>
            <p:ph idx="1"/>
          </p:nvPr>
        </p:nvSpPr>
        <p:spPr>
          <a:xfrm>
            <a:off x="272143" y="1534433"/>
            <a:ext cx="8204200" cy="5011510"/>
          </a:xfrm>
        </p:spPr>
        <p:style>
          <a:lnRef idx="0">
            <a:schemeClr val="dk1"/>
          </a:lnRef>
          <a:fillRef idx="3">
            <a:schemeClr val="dk1"/>
          </a:fillRef>
          <a:effectRef idx="3">
            <a:schemeClr val="dk1"/>
          </a:effectRef>
          <a:fontRef idx="minor">
            <a:schemeClr val="lt1"/>
          </a:fontRef>
        </p:style>
        <p:txBody>
          <a:bodyPr>
            <a:normAutofit fontScale="85000" lnSpcReduction="10000"/>
          </a:bodyPr>
          <a:lstStyle/>
          <a:p>
            <a:r>
              <a:rPr lang="es-MX" b="1" dirty="0" smtClean="0">
                <a:solidFill>
                  <a:srgbClr val="00B0F0"/>
                </a:solidFill>
              </a:rPr>
              <a:t>José Julián Martí Pérez fue un </a:t>
            </a:r>
            <a:r>
              <a:rPr lang="es-MX" b="1" dirty="0" smtClean="0">
                <a:solidFill>
                  <a:srgbClr val="FF0000"/>
                </a:solidFill>
              </a:rPr>
              <a:t>político</a:t>
            </a:r>
            <a:r>
              <a:rPr lang="es-MX" b="1" dirty="0" smtClean="0">
                <a:solidFill>
                  <a:srgbClr val="00B0F0"/>
                </a:solidFill>
              </a:rPr>
              <a:t> republicano democrático, pensador, escritor, periodista, filósofo y poeta cubano de origen español, creador del Partido Revolucionario </a:t>
            </a:r>
            <a:r>
              <a:rPr lang="es-MX" b="1" dirty="0" smtClean="0">
                <a:solidFill>
                  <a:srgbClr val="FF0000"/>
                </a:solidFill>
              </a:rPr>
              <a:t>Cubano</a:t>
            </a:r>
            <a:r>
              <a:rPr lang="es-MX" b="1" dirty="0" smtClean="0">
                <a:solidFill>
                  <a:srgbClr val="00B0F0"/>
                </a:solidFill>
              </a:rPr>
              <a:t> y organizador de la Guerra del 95 o Guerra Necesaria. </a:t>
            </a:r>
          </a:p>
          <a:p>
            <a:r>
              <a:rPr lang="es-MX" b="1" dirty="0" smtClean="0">
                <a:solidFill>
                  <a:srgbClr val="FF0000"/>
                </a:solidFill>
              </a:rPr>
              <a:t>Fecha de nacimiento</a:t>
            </a:r>
            <a:r>
              <a:rPr lang="es-MX" b="1" dirty="0" smtClean="0">
                <a:solidFill>
                  <a:srgbClr val="00B0F0"/>
                </a:solidFill>
              </a:rPr>
              <a:t>: 28 de enero de 1853, La Habana, Cuba</a:t>
            </a:r>
          </a:p>
          <a:p>
            <a:r>
              <a:rPr lang="es-MX" b="1" dirty="0" smtClean="0">
                <a:solidFill>
                  <a:srgbClr val="FF0000"/>
                </a:solidFill>
              </a:rPr>
              <a:t>Fecha de la muerte: </a:t>
            </a:r>
            <a:r>
              <a:rPr lang="es-MX" b="1" dirty="0" smtClean="0">
                <a:solidFill>
                  <a:srgbClr val="00B0F0"/>
                </a:solidFill>
              </a:rPr>
              <a:t>19 de mayo de 1895, Dos Ríos, Cuba</a:t>
            </a:r>
          </a:p>
          <a:p>
            <a:r>
              <a:rPr lang="es-MX" b="1" dirty="0" smtClean="0">
                <a:solidFill>
                  <a:srgbClr val="FF0000"/>
                </a:solidFill>
              </a:rPr>
              <a:t>Libros:</a:t>
            </a:r>
            <a:r>
              <a:rPr lang="es-MX" b="1" dirty="0" smtClean="0">
                <a:solidFill>
                  <a:srgbClr val="00B0F0"/>
                </a:solidFill>
              </a:rPr>
              <a:t> Amistad funesta, Manifiesto de Montecristi, Cartas a María Mantilla</a:t>
            </a:r>
          </a:p>
          <a:p>
            <a:r>
              <a:rPr lang="es-MX" b="1" dirty="0" smtClean="0">
                <a:solidFill>
                  <a:srgbClr val="00B0F0"/>
                </a:solidFill>
              </a:rPr>
              <a:t>Hijos: María Mantilla</a:t>
            </a:r>
          </a:p>
          <a:p>
            <a:r>
              <a:rPr lang="es-MX" b="1" dirty="0" smtClean="0">
                <a:solidFill>
                  <a:srgbClr val="FF0000"/>
                </a:solidFill>
              </a:rPr>
              <a:t>Educación</a:t>
            </a:r>
            <a:r>
              <a:rPr lang="es-MX" b="1" dirty="0" smtClean="0">
                <a:solidFill>
                  <a:srgbClr val="00B0F0"/>
                </a:solidFill>
              </a:rPr>
              <a:t>: Universidad Complutense de Madrid, Universidad de Zaragoza</a:t>
            </a:r>
          </a:p>
          <a:p>
            <a:r>
              <a:rPr lang="es-MX" b="1" dirty="0" smtClean="0">
                <a:solidFill>
                  <a:srgbClr val="FF0000"/>
                </a:solidFill>
              </a:rPr>
              <a:t>Padres</a:t>
            </a:r>
            <a:r>
              <a:rPr lang="es-MX" b="1" dirty="0" smtClean="0">
                <a:solidFill>
                  <a:srgbClr val="00B0F0"/>
                </a:solidFill>
              </a:rPr>
              <a:t>: Leonor Antonia de la Concepción Micaela Pérez y Cabrera, Mariano de los Santos Martí y Navarro</a:t>
            </a:r>
            <a:endParaRPr lang="es-ES" b="1" dirty="0">
              <a:solidFill>
                <a:srgbClr val="00B0F0"/>
              </a:solidFill>
            </a:endParaRPr>
          </a:p>
        </p:txBody>
      </p:sp>
      <p:pic>
        <p:nvPicPr>
          <p:cNvPr id="4" name="Imagen 3"/>
          <p:cNvPicPr>
            <a:picLocks noChangeAspect="1"/>
          </p:cNvPicPr>
          <p:nvPr/>
        </p:nvPicPr>
        <p:blipFill>
          <a:blip r:embed="rId2"/>
          <a:stretch>
            <a:fillRect/>
          </a:stretch>
        </p:blipFill>
        <p:spPr>
          <a:xfrm>
            <a:off x="9158514" y="1769402"/>
            <a:ext cx="2456543" cy="4116369"/>
          </a:xfrm>
          <a:prstGeom prst="rect">
            <a:avLst/>
          </a:prstGeom>
        </p:spPr>
      </p:pic>
    </p:spTree>
    <p:extLst>
      <p:ext uri="{BB962C8B-B14F-4D97-AF65-F5344CB8AC3E}">
        <p14:creationId xmlns:p14="http://schemas.microsoft.com/office/powerpoint/2010/main" val="127079662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5575" y="2048932"/>
            <a:ext cx="8944881" cy="4409925"/>
          </a:xfrm>
          <a:prstGeom prst="roundRect">
            <a:avLst/>
          </a:prstGeom>
          <a:solidFill>
            <a:srgbClr val="FFFFFF">
              <a:alpha val="69804"/>
            </a:srgbClr>
          </a:solidFill>
        </p:spPr>
        <p:txBody>
          <a:bodyPr>
            <a:normAutofit/>
          </a:bodyPr>
          <a:lstStyle/>
          <a:p>
            <a:r>
              <a:rPr lang="es-MX" b="1" dirty="0" smtClean="0">
                <a:solidFill>
                  <a:srgbClr val="FF0000"/>
                </a:solidFill>
              </a:rPr>
              <a:t>Manuel Gutiérrez Nájera fue un </a:t>
            </a:r>
            <a:r>
              <a:rPr lang="es-MX" b="1" dirty="0" smtClean="0">
                <a:solidFill>
                  <a:srgbClr val="0070C0"/>
                </a:solidFill>
              </a:rPr>
              <a:t>poeta, escritor y cirujano mexicano</a:t>
            </a:r>
            <a:r>
              <a:rPr lang="es-MX" b="1" dirty="0" smtClean="0">
                <a:solidFill>
                  <a:srgbClr val="FF0000"/>
                </a:solidFill>
              </a:rPr>
              <a:t>, trabajó como observador cronista. </a:t>
            </a:r>
            <a:endParaRPr lang="es-MX" b="1" dirty="0">
              <a:solidFill>
                <a:srgbClr val="FF0000"/>
              </a:solidFill>
            </a:endParaRPr>
          </a:p>
          <a:p>
            <a:pPr marL="0" indent="0">
              <a:buNone/>
            </a:pPr>
            <a:endParaRPr lang="es-MX" b="1" dirty="0" smtClean="0">
              <a:solidFill>
                <a:srgbClr val="FF0000"/>
              </a:solidFill>
            </a:endParaRPr>
          </a:p>
          <a:p>
            <a:r>
              <a:rPr lang="es-MX" b="1" dirty="0" smtClean="0">
                <a:solidFill>
                  <a:srgbClr val="0070C0"/>
                </a:solidFill>
              </a:rPr>
              <a:t>Fecha de nacimiento: </a:t>
            </a:r>
            <a:r>
              <a:rPr lang="es-MX" b="1" dirty="0" smtClean="0">
                <a:solidFill>
                  <a:srgbClr val="FF0000"/>
                </a:solidFill>
              </a:rPr>
              <a:t>22 de diciembre de 1859, México, D. F.</a:t>
            </a:r>
          </a:p>
          <a:p>
            <a:r>
              <a:rPr lang="es-MX" b="1" dirty="0" smtClean="0">
                <a:solidFill>
                  <a:srgbClr val="0070C0"/>
                </a:solidFill>
              </a:rPr>
              <a:t>Fecha de la muerte</a:t>
            </a:r>
            <a:r>
              <a:rPr lang="es-MX" b="1" dirty="0" smtClean="0">
                <a:solidFill>
                  <a:srgbClr val="FF0000"/>
                </a:solidFill>
              </a:rPr>
              <a:t>: 3 de febrero de 1895, México, D. F.</a:t>
            </a:r>
          </a:p>
          <a:p>
            <a:r>
              <a:rPr lang="es-MX" b="1" dirty="0" smtClean="0">
                <a:solidFill>
                  <a:srgbClr val="0070C0"/>
                </a:solidFill>
              </a:rPr>
              <a:t>Padres</a:t>
            </a:r>
            <a:r>
              <a:rPr lang="es-MX" b="1" dirty="0" smtClean="0">
                <a:solidFill>
                  <a:srgbClr val="FF0000"/>
                </a:solidFill>
              </a:rPr>
              <a:t>: Dolores Nájera, Manuel Gutiérrez Gómez</a:t>
            </a:r>
          </a:p>
          <a:p>
            <a:endParaRPr lang="es-ES" dirty="0"/>
          </a:p>
        </p:txBody>
      </p:sp>
      <p:sp>
        <p:nvSpPr>
          <p:cNvPr id="4" name="Rectangle 1"/>
          <p:cNvSpPr>
            <a:spLocks noGrp="1" noChangeArrowheads="1"/>
          </p:cNvSpPr>
          <p:nvPr>
            <p:ph type="title"/>
          </p:nvPr>
        </p:nvSpPr>
        <p:spPr bwMode="auto">
          <a:xfrm>
            <a:off x="1854200" y="330947"/>
            <a:ext cx="6898042" cy="1311586"/>
          </a:xfrm>
          <a:prstGeom prst="rect">
            <a:avLst/>
          </a:prstGeom>
          <a:noFill/>
          <a:ln>
            <a:noFill/>
          </a:ln>
          <a:effectLst/>
        </p:spPr>
        <p:txBody>
          <a:bodyPr vert="horz" wrap="none" lIns="91440" tIns="-26979"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4800" b="0" i="0" u="none" strike="noStrike" cap="none" normalizeH="0" baseline="0" dirty="0" smtClean="0">
                <a:ln>
                  <a:noFill/>
                </a:ln>
                <a:solidFill>
                  <a:srgbClr val="FFFF00"/>
                </a:solidFill>
                <a:effectLst>
                  <a:glow rad="101600">
                    <a:srgbClr val="92D050">
                      <a:alpha val="60000"/>
                    </a:srgbClr>
                  </a:glow>
                </a:effectLst>
                <a:latin typeface="Arial" panose="020B0604020202020204" pitchFamily="34" charset="0"/>
                <a:cs typeface="Arial" panose="020B0604020202020204" pitchFamily="34" charset="0"/>
              </a:rPr>
              <a:t>Manuel Gutiérrez Nájera</a:t>
            </a:r>
            <a:endParaRPr kumimoji="0" lang="es-ES" altLang="es-ES" sz="2800" b="0" i="0" u="none" strike="noStrike" cap="none" normalizeH="0" baseline="0" dirty="0" smtClean="0">
              <a:ln>
                <a:noFill/>
              </a:ln>
              <a:solidFill>
                <a:srgbClr val="FFFF00"/>
              </a:solidFill>
              <a:effectLst>
                <a:glow rad="101600">
                  <a:srgbClr val="92D050">
                    <a:alpha val="60000"/>
                  </a:srgbClr>
                </a:glo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dirty="0" smtClean="0">
                <a:ln>
                  <a:noFill/>
                </a:ln>
                <a:solidFill>
                  <a:schemeClr val="tx1"/>
                </a:solidFill>
                <a:effectLst/>
                <a:latin typeface="Arial" panose="020B0604020202020204" pitchFamily="34" charset="0"/>
              </a:rPr>
              <a:t/>
            </a:r>
            <a:br>
              <a:rPr kumimoji="0" lang="es-ES" altLang="es-ES" sz="1800" b="0" i="0" u="none" strike="noStrike" cap="none" normalizeH="0" baseline="0" dirty="0" smtClean="0">
                <a:ln>
                  <a:noFill/>
                </a:ln>
                <a:solidFill>
                  <a:schemeClr val="tx1"/>
                </a:solidFill>
                <a:effectLst/>
                <a:latin typeface="Arial" panose="020B0604020202020204" pitchFamily="34" charset="0"/>
              </a:rPr>
            </a:b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5" name="AutoShape 3" descr="Resultado de imagen para manuel gutierrez naje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 name="Imagen 5"/>
          <p:cNvPicPr>
            <a:picLocks noChangeAspect="1"/>
          </p:cNvPicPr>
          <p:nvPr/>
        </p:nvPicPr>
        <p:blipFill>
          <a:blip r:embed="rId2"/>
          <a:stretch>
            <a:fillRect/>
          </a:stretch>
        </p:blipFill>
        <p:spPr>
          <a:xfrm>
            <a:off x="9319889" y="1874761"/>
            <a:ext cx="2541912" cy="3843867"/>
          </a:xfrm>
          <a:prstGeom prst="rect">
            <a:avLst/>
          </a:prstGeom>
        </p:spPr>
      </p:pic>
    </p:spTree>
    <p:extLst>
      <p:ext uri="{BB962C8B-B14F-4D97-AF65-F5344CB8AC3E}">
        <p14:creationId xmlns:p14="http://schemas.microsoft.com/office/powerpoint/2010/main" val="303822021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5400" b="1" dirty="0" smtClean="0">
                <a:solidFill>
                  <a:srgbClr val="00B0F0"/>
                </a:solidFill>
                <a:effectLst>
                  <a:glow rad="1295400">
                    <a:srgbClr val="FF0000">
                      <a:alpha val="66000"/>
                    </a:srgbClr>
                  </a:glow>
                </a:effectLst>
              </a:rPr>
              <a:t>José Asunción Silva</a:t>
            </a:r>
            <a:endParaRPr lang="es-ES" sz="5400" b="1" dirty="0">
              <a:solidFill>
                <a:srgbClr val="00B0F0"/>
              </a:solidFill>
              <a:effectLst>
                <a:glow rad="1295400">
                  <a:srgbClr val="FF0000">
                    <a:alpha val="66000"/>
                  </a:srgbClr>
                </a:glow>
              </a:effectLst>
            </a:endParaRPr>
          </a:p>
        </p:txBody>
      </p:sp>
      <p:sp>
        <p:nvSpPr>
          <p:cNvPr id="3" name="Marcador de contenido 2"/>
          <p:cNvSpPr>
            <a:spLocks noGrp="1"/>
          </p:cNvSpPr>
          <p:nvPr>
            <p:ph idx="1"/>
          </p:nvPr>
        </p:nvSpPr>
        <p:spPr>
          <a:xfrm>
            <a:off x="838200" y="1825625"/>
            <a:ext cx="7376886" cy="4351338"/>
          </a:xfrm>
        </p:spPr>
        <p:txBody>
          <a:bodyPr>
            <a:normAutofit lnSpcReduction="10000"/>
          </a:bodyPr>
          <a:lstStyle/>
          <a:p>
            <a:r>
              <a:rPr lang="es-MX" b="1" dirty="0" smtClean="0">
                <a:solidFill>
                  <a:srgbClr val="FFFF00"/>
                </a:solidFill>
                <a:effectLst>
                  <a:glow rad="431800">
                    <a:srgbClr val="FF0000">
                      <a:alpha val="94000"/>
                    </a:srgbClr>
                  </a:glow>
                </a:effectLst>
              </a:rPr>
              <a:t>Poeta</a:t>
            </a:r>
          </a:p>
          <a:p>
            <a:r>
              <a:rPr lang="es-MX" b="1" dirty="0" smtClean="0">
                <a:solidFill>
                  <a:srgbClr val="00B0F0"/>
                </a:solidFill>
                <a:effectLst>
                  <a:glow rad="431800">
                    <a:srgbClr val="FF0000">
                      <a:alpha val="94000"/>
                    </a:srgbClr>
                  </a:glow>
                </a:effectLst>
              </a:rPr>
              <a:t>José Asunción Silva fue un </a:t>
            </a:r>
            <a:r>
              <a:rPr lang="es-MX" b="1" dirty="0" smtClean="0">
                <a:solidFill>
                  <a:srgbClr val="FFFF00"/>
                </a:solidFill>
                <a:effectLst>
                  <a:glow rad="431800">
                    <a:srgbClr val="FF0000">
                      <a:alpha val="94000"/>
                    </a:srgbClr>
                  </a:glow>
                </a:effectLst>
              </a:rPr>
              <a:t>poeta colombiano</a:t>
            </a:r>
            <a:r>
              <a:rPr lang="es-MX" b="1" dirty="0" smtClean="0">
                <a:solidFill>
                  <a:srgbClr val="00B0F0"/>
                </a:solidFill>
                <a:effectLst>
                  <a:glow rad="431800">
                    <a:srgbClr val="FF0000">
                      <a:alpha val="94000"/>
                    </a:srgbClr>
                  </a:glow>
                </a:effectLst>
              </a:rPr>
              <a:t> modernista. Se considera que su obra de mayor relevancia es ¨El libro de versos¨. </a:t>
            </a:r>
          </a:p>
          <a:p>
            <a:r>
              <a:rPr lang="es-MX" b="1" dirty="0" smtClean="0">
                <a:solidFill>
                  <a:srgbClr val="FFFF00"/>
                </a:solidFill>
                <a:effectLst>
                  <a:glow rad="431800">
                    <a:srgbClr val="FF0000">
                      <a:alpha val="94000"/>
                    </a:srgbClr>
                  </a:glow>
                </a:effectLst>
              </a:rPr>
              <a:t>Fecha de nacimiento:</a:t>
            </a:r>
            <a:r>
              <a:rPr lang="es-MX" b="1" dirty="0" smtClean="0">
                <a:solidFill>
                  <a:srgbClr val="00B0F0"/>
                </a:solidFill>
                <a:effectLst>
                  <a:glow rad="431800">
                    <a:srgbClr val="FF0000">
                      <a:alpha val="94000"/>
                    </a:srgbClr>
                  </a:glow>
                </a:effectLst>
              </a:rPr>
              <a:t> 27 de noviembre de 1865, Bogotá, Colombia</a:t>
            </a:r>
          </a:p>
          <a:p>
            <a:r>
              <a:rPr lang="es-MX" b="1" dirty="0" smtClean="0">
                <a:solidFill>
                  <a:srgbClr val="FFFF00"/>
                </a:solidFill>
                <a:effectLst>
                  <a:glow rad="431800">
                    <a:srgbClr val="FF0000">
                      <a:alpha val="94000"/>
                    </a:srgbClr>
                  </a:glow>
                </a:effectLst>
              </a:rPr>
              <a:t>Fecha de la muerte</a:t>
            </a:r>
            <a:r>
              <a:rPr lang="es-MX" b="1" dirty="0" smtClean="0">
                <a:solidFill>
                  <a:srgbClr val="00B0F0"/>
                </a:solidFill>
                <a:effectLst>
                  <a:glow rad="431800">
                    <a:srgbClr val="FF0000">
                      <a:alpha val="94000"/>
                    </a:srgbClr>
                  </a:glow>
                </a:effectLst>
              </a:rPr>
              <a:t>: 23 de mayo de 1896, Bogotá, Colombia</a:t>
            </a:r>
          </a:p>
          <a:p>
            <a:r>
              <a:rPr lang="es-MX" b="1" dirty="0" smtClean="0">
                <a:solidFill>
                  <a:srgbClr val="FFFF00"/>
                </a:solidFill>
                <a:effectLst>
                  <a:glow rad="431800">
                    <a:srgbClr val="FF0000">
                      <a:alpha val="94000"/>
                    </a:srgbClr>
                  </a:glow>
                </a:effectLst>
              </a:rPr>
              <a:t>Libros</a:t>
            </a:r>
            <a:r>
              <a:rPr lang="es-MX" b="1" dirty="0" smtClean="0">
                <a:solidFill>
                  <a:srgbClr val="00B0F0"/>
                </a:solidFill>
                <a:effectLst>
                  <a:glow rad="431800">
                    <a:srgbClr val="FF0000">
                      <a:alpha val="94000"/>
                    </a:srgbClr>
                  </a:glow>
                </a:effectLst>
              </a:rPr>
              <a:t>: De sobremesa, El libro de versos, </a:t>
            </a:r>
            <a:r>
              <a:rPr lang="es-MX" b="1" dirty="0" err="1" smtClean="0">
                <a:solidFill>
                  <a:srgbClr val="00B0F0"/>
                </a:solidFill>
                <a:effectLst>
                  <a:glow rad="431800">
                    <a:srgbClr val="FF0000">
                      <a:alpha val="94000"/>
                    </a:srgbClr>
                  </a:glow>
                </a:effectLst>
              </a:rPr>
              <a:t>Aserrin</a:t>
            </a:r>
            <a:r>
              <a:rPr lang="es-MX" b="1" dirty="0" smtClean="0">
                <a:solidFill>
                  <a:srgbClr val="00B0F0"/>
                </a:solidFill>
                <a:effectLst>
                  <a:glow rad="431800">
                    <a:srgbClr val="FF0000">
                      <a:alpha val="94000"/>
                    </a:srgbClr>
                  </a:glow>
                </a:effectLst>
              </a:rPr>
              <a:t> </a:t>
            </a:r>
            <a:r>
              <a:rPr lang="es-MX" b="1" dirty="0" err="1" smtClean="0">
                <a:solidFill>
                  <a:srgbClr val="00B0F0"/>
                </a:solidFill>
                <a:effectLst>
                  <a:glow rad="431800">
                    <a:srgbClr val="FF0000">
                      <a:alpha val="94000"/>
                    </a:srgbClr>
                  </a:glow>
                </a:effectLst>
              </a:rPr>
              <a:t>Aserran</a:t>
            </a:r>
            <a:r>
              <a:rPr lang="es-MX" b="1" dirty="0" smtClean="0">
                <a:solidFill>
                  <a:srgbClr val="00B0F0"/>
                </a:solidFill>
                <a:effectLst>
                  <a:glow rad="431800">
                    <a:srgbClr val="FF0000">
                      <a:alpha val="94000"/>
                    </a:srgbClr>
                  </a:glow>
                </a:effectLst>
              </a:rPr>
              <a:t>, Más</a:t>
            </a:r>
            <a:endParaRPr lang="es-ES" b="1" dirty="0">
              <a:solidFill>
                <a:srgbClr val="00B0F0"/>
              </a:solidFill>
              <a:effectLst>
                <a:glow rad="431800">
                  <a:srgbClr val="FF0000">
                    <a:alpha val="94000"/>
                  </a:srgbClr>
                </a:glow>
              </a:effectLst>
            </a:endParaRPr>
          </a:p>
        </p:txBody>
      </p:sp>
      <p:pic>
        <p:nvPicPr>
          <p:cNvPr id="4" name="Imagen 3"/>
          <p:cNvPicPr>
            <a:picLocks noChangeAspect="1"/>
          </p:cNvPicPr>
          <p:nvPr/>
        </p:nvPicPr>
        <p:blipFill>
          <a:blip r:embed="rId2"/>
          <a:stretch>
            <a:fillRect/>
          </a:stretch>
        </p:blipFill>
        <p:spPr>
          <a:xfrm>
            <a:off x="8215086" y="1346200"/>
            <a:ext cx="3516086" cy="4395108"/>
          </a:xfrm>
          <a:prstGeom prst="rect">
            <a:avLst/>
          </a:prstGeom>
        </p:spPr>
      </p:pic>
    </p:spTree>
    <p:extLst>
      <p:ext uri="{BB962C8B-B14F-4D97-AF65-F5344CB8AC3E}">
        <p14:creationId xmlns:p14="http://schemas.microsoft.com/office/powerpoint/2010/main" val="253399270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83506"/>
            <a:ext cx="10515600" cy="1325563"/>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p>
            <a:pPr algn="ctr"/>
            <a:r>
              <a:rPr lang="es-ES" b="1" dirty="0">
                <a:solidFill>
                  <a:srgbClr val="00B0F0"/>
                </a:solidFill>
                <a:effectLst>
                  <a:glow rad="241300">
                    <a:srgbClr val="FF0000"/>
                  </a:glow>
                </a:effectLst>
              </a:rPr>
              <a:t>Amado </a:t>
            </a:r>
            <a:r>
              <a:rPr lang="es-ES" b="1" dirty="0" smtClean="0">
                <a:solidFill>
                  <a:srgbClr val="00B0F0"/>
                </a:solidFill>
                <a:effectLst>
                  <a:glow rad="241300">
                    <a:srgbClr val="FF0000"/>
                  </a:glow>
                </a:effectLst>
              </a:rPr>
              <a:t>Nervo</a:t>
            </a:r>
            <a:endParaRPr lang="es-ES" b="1" dirty="0">
              <a:solidFill>
                <a:srgbClr val="00B0F0"/>
              </a:solidFill>
              <a:effectLst>
                <a:glow rad="241300">
                  <a:srgbClr val="FF0000"/>
                </a:glow>
              </a:effectLst>
            </a:endParaRPr>
          </a:p>
        </p:txBody>
      </p:sp>
      <p:sp>
        <p:nvSpPr>
          <p:cNvPr id="3" name="Marcador de contenido 2"/>
          <p:cNvSpPr>
            <a:spLocks noGrp="1"/>
          </p:cNvSpPr>
          <p:nvPr>
            <p:ph idx="1"/>
          </p:nvPr>
        </p:nvSpPr>
        <p:spPr>
          <a:xfrm>
            <a:off x="170542" y="2261054"/>
            <a:ext cx="9060544" cy="4284889"/>
          </a:xfrm>
          <a:solidFill>
            <a:schemeClr val="tx1"/>
          </a:solidFill>
        </p:spPr>
        <p:txBody>
          <a:bodyPr>
            <a:normAutofit lnSpcReduction="10000"/>
          </a:bodyPr>
          <a:lstStyle/>
          <a:p>
            <a:r>
              <a:rPr lang="es-MX" dirty="0" smtClean="0">
                <a:solidFill>
                  <a:schemeClr val="bg1"/>
                </a:solidFill>
              </a:rPr>
              <a:t>Poeta</a:t>
            </a:r>
          </a:p>
          <a:p>
            <a:r>
              <a:rPr lang="es-MX" dirty="0" smtClean="0">
                <a:solidFill>
                  <a:schemeClr val="bg1"/>
                </a:solidFill>
              </a:rPr>
              <a:t>Amado Nervo, </a:t>
            </a:r>
            <a:r>
              <a:rPr lang="es-MX" dirty="0" smtClean="0">
                <a:solidFill>
                  <a:srgbClr val="FFFF00"/>
                </a:solidFill>
              </a:rPr>
              <a:t>seudónimo de Juan Crisóstomo Ruiz de Nervo y Ordaz</a:t>
            </a:r>
            <a:r>
              <a:rPr lang="es-MX" dirty="0" smtClean="0">
                <a:solidFill>
                  <a:schemeClr val="bg1"/>
                </a:solidFill>
              </a:rPr>
              <a:t>, fue </a:t>
            </a:r>
            <a:r>
              <a:rPr lang="es-MX" dirty="0" smtClean="0">
                <a:solidFill>
                  <a:srgbClr val="00FF00"/>
                </a:solidFill>
              </a:rPr>
              <a:t>un poeta y prosista mexicano</a:t>
            </a:r>
            <a:r>
              <a:rPr lang="es-MX" dirty="0" smtClean="0">
                <a:solidFill>
                  <a:schemeClr val="bg1"/>
                </a:solidFill>
              </a:rPr>
              <a:t>, perteneciente al movimiento modernista. </a:t>
            </a:r>
          </a:p>
          <a:p>
            <a:r>
              <a:rPr lang="es-MX" dirty="0" smtClean="0">
                <a:solidFill>
                  <a:srgbClr val="00FF00"/>
                </a:solidFill>
              </a:rPr>
              <a:t>Fecha de nacimiento</a:t>
            </a:r>
            <a:r>
              <a:rPr lang="es-MX" dirty="0" smtClean="0">
                <a:solidFill>
                  <a:schemeClr val="bg1"/>
                </a:solidFill>
              </a:rPr>
              <a:t>: 27 de agosto de 1870, Tepic</a:t>
            </a:r>
          </a:p>
          <a:p>
            <a:r>
              <a:rPr lang="es-MX" dirty="0" smtClean="0">
                <a:solidFill>
                  <a:srgbClr val="00FF00"/>
                </a:solidFill>
              </a:rPr>
              <a:t>Fecha de la muerte</a:t>
            </a:r>
            <a:r>
              <a:rPr lang="es-MX" dirty="0" smtClean="0">
                <a:solidFill>
                  <a:schemeClr val="bg1"/>
                </a:solidFill>
              </a:rPr>
              <a:t>: 24 de mayo de 1919, Montevideo, Uruguay</a:t>
            </a:r>
          </a:p>
          <a:p>
            <a:r>
              <a:rPr lang="es-MX" dirty="0" smtClean="0">
                <a:solidFill>
                  <a:srgbClr val="00FF00"/>
                </a:solidFill>
              </a:rPr>
              <a:t>Libros</a:t>
            </a:r>
            <a:r>
              <a:rPr lang="es-MX" dirty="0" smtClean="0">
                <a:solidFill>
                  <a:schemeClr val="bg1"/>
                </a:solidFill>
              </a:rPr>
              <a:t>: La amada inmóvil, La novia de Corinto: y otros cuentos de ángeles y hechos sobrenaturales</a:t>
            </a:r>
          </a:p>
          <a:p>
            <a:r>
              <a:rPr lang="es-MX" dirty="0" smtClean="0">
                <a:solidFill>
                  <a:srgbClr val="00FF00"/>
                </a:solidFill>
              </a:rPr>
              <a:t>Padres:</a:t>
            </a:r>
            <a:r>
              <a:rPr lang="es-MX" dirty="0" smtClean="0">
                <a:solidFill>
                  <a:schemeClr val="bg1"/>
                </a:solidFill>
              </a:rPr>
              <a:t> Amado Nervo y Maldonado, Juana Ordaz y Núñez</a:t>
            </a:r>
            <a:endParaRPr lang="es-ES" dirty="0">
              <a:solidFill>
                <a:schemeClr val="bg1"/>
              </a:solidFill>
            </a:endParaRPr>
          </a:p>
        </p:txBody>
      </p:sp>
      <p:pic>
        <p:nvPicPr>
          <p:cNvPr id="5" name="Imagen 4"/>
          <p:cNvPicPr>
            <a:picLocks noChangeAspect="1"/>
          </p:cNvPicPr>
          <p:nvPr/>
        </p:nvPicPr>
        <p:blipFill>
          <a:blip r:embed="rId3"/>
          <a:stretch>
            <a:fillRect/>
          </a:stretch>
        </p:blipFill>
        <p:spPr>
          <a:xfrm>
            <a:off x="9007792" y="199231"/>
            <a:ext cx="1514475" cy="1657350"/>
          </a:xfrm>
          <a:prstGeom prst="rect">
            <a:avLst/>
          </a:prstGeom>
        </p:spPr>
      </p:pic>
    </p:spTree>
    <p:extLst>
      <p:ext uri="{BB962C8B-B14F-4D97-AF65-F5344CB8AC3E}">
        <p14:creationId xmlns:p14="http://schemas.microsoft.com/office/powerpoint/2010/main" val="2883692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2427" y="611868"/>
            <a:ext cx="10990943" cy="4976132"/>
          </a:xfrm>
        </p:spPr>
        <p:txBody>
          <a:bodyPr>
            <a:normAutofit/>
          </a:bodyPr>
          <a:lstStyle/>
          <a:p>
            <a:pPr algn="ctr"/>
            <a:r>
              <a:rPr lang="es-MX" sz="12800" b="1" dirty="0" smtClean="0">
                <a:ln w="12700">
                  <a:solidFill>
                    <a:schemeClr val="accent5"/>
                  </a:solidFill>
                  <a:prstDash val="solid"/>
                </a:ln>
                <a:pattFill prst="ltDnDiag">
                  <a:fgClr>
                    <a:schemeClr val="accent5">
                      <a:lumMod val="60000"/>
                      <a:lumOff val="40000"/>
                    </a:schemeClr>
                  </a:fgClr>
                  <a:bgClr>
                    <a:schemeClr val="bg1"/>
                  </a:bgClr>
                </a:pattFill>
              </a:rPr>
              <a:t>Etapas</a:t>
            </a:r>
            <a:endParaRPr lang="es-ES" dirty="0"/>
          </a:p>
        </p:txBody>
      </p:sp>
    </p:spTree>
    <p:extLst>
      <p:ext uri="{BB962C8B-B14F-4D97-AF65-F5344CB8AC3E}">
        <p14:creationId xmlns:p14="http://schemas.microsoft.com/office/powerpoint/2010/main" val="239532165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S" sz="9600" b="1" dirty="0" smtClean="0">
                <a:solidFill>
                  <a:schemeClr val="bg1"/>
                </a:solidFill>
                <a:effectLst>
                  <a:glow rad="101600">
                    <a:schemeClr val="tx1">
                      <a:alpha val="60000"/>
                    </a:schemeClr>
                  </a:glow>
                </a:effectLst>
              </a:rPr>
              <a:t>Etapa Preciosista</a:t>
            </a:r>
            <a:endParaRPr lang="es-ES" sz="9600" b="1" dirty="0">
              <a:solidFill>
                <a:schemeClr val="bg1"/>
              </a:solidFill>
              <a:effectLst>
                <a:glow rad="101600">
                  <a:schemeClr val="tx1">
                    <a:alpha val="60000"/>
                  </a:schemeClr>
                </a:glow>
              </a:effectLst>
            </a:endParaRPr>
          </a:p>
        </p:txBody>
      </p:sp>
      <p:sp>
        <p:nvSpPr>
          <p:cNvPr id="3" name="Marcador de contenido 2"/>
          <p:cNvSpPr>
            <a:spLocks noGrp="1"/>
          </p:cNvSpPr>
          <p:nvPr>
            <p:ph idx="1"/>
          </p:nvPr>
        </p:nvSpPr>
        <p:spPr>
          <a:xfrm>
            <a:off x="475343" y="1854654"/>
            <a:ext cx="7173686" cy="435133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txBody>
          <a:bodyPr/>
          <a:lstStyle/>
          <a:p>
            <a:r>
              <a:rPr lang="es-MX" b="1" dirty="0" smtClean="0">
                <a:solidFill>
                  <a:schemeClr val="bg1"/>
                </a:solidFill>
              </a:rPr>
              <a:t> </a:t>
            </a:r>
            <a:r>
              <a:rPr lang="es-MX" sz="3200" b="1" dirty="0" smtClean="0">
                <a:ln>
                  <a:solidFill>
                    <a:schemeClr val="tx1"/>
                  </a:solidFill>
                </a:ln>
                <a:solidFill>
                  <a:schemeClr val="bg1"/>
                </a:solidFill>
              </a:rPr>
              <a:t>Predominan los temas exóticos y símbolos de la antigüedad. El arte no ejerce un compromiso con la realidad sino que se relaciona con una estética de evasión, se eligen los paisajes versallescos y las innovaciones de la poesía francesa. Está representada por Prosas Profanas. </a:t>
            </a:r>
            <a:endParaRPr lang="es-ES" b="1" dirty="0">
              <a:ln>
                <a:solidFill>
                  <a:schemeClr val="tx1"/>
                </a:solidFill>
              </a:ln>
              <a:solidFill>
                <a:schemeClr val="bg1"/>
              </a:solidFill>
            </a:endParaRPr>
          </a:p>
        </p:txBody>
      </p:sp>
      <p:pic>
        <p:nvPicPr>
          <p:cNvPr id="4" name="Imagen 3"/>
          <p:cNvPicPr>
            <a:picLocks noChangeAspect="1"/>
          </p:cNvPicPr>
          <p:nvPr/>
        </p:nvPicPr>
        <p:blipFill>
          <a:blip r:embed="rId2"/>
          <a:stretch>
            <a:fillRect/>
          </a:stretch>
        </p:blipFill>
        <p:spPr>
          <a:xfrm>
            <a:off x="8200344" y="1854654"/>
            <a:ext cx="3212511" cy="4351338"/>
          </a:xfrm>
          <a:prstGeom prst="rect">
            <a:avLst/>
          </a:prstGeom>
        </p:spPr>
      </p:pic>
    </p:spTree>
    <p:extLst>
      <p:ext uri="{BB962C8B-B14F-4D97-AF65-F5344CB8AC3E}">
        <p14:creationId xmlns:p14="http://schemas.microsoft.com/office/powerpoint/2010/main" val="201694831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6600" b="1" dirty="0" smtClean="0">
                <a:solidFill>
                  <a:srgbClr val="00B0F0"/>
                </a:solidFill>
              </a:rPr>
              <a:t> </a:t>
            </a:r>
            <a:r>
              <a:rPr lang="es-ES" sz="6600" b="1" dirty="0" smtClean="0">
                <a:solidFill>
                  <a:srgbClr val="00B0F0"/>
                </a:solidFill>
                <a:effectLst>
                  <a:glow rad="228600">
                    <a:schemeClr val="accent2">
                      <a:satMod val="175000"/>
                      <a:alpha val="40000"/>
                    </a:schemeClr>
                  </a:glow>
                </a:effectLst>
              </a:rPr>
              <a:t>Etapa </a:t>
            </a:r>
            <a:r>
              <a:rPr lang="es-ES" sz="6600" b="1" dirty="0" err="1" smtClean="0">
                <a:solidFill>
                  <a:srgbClr val="00B0F0"/>
                </a:solidFill>
                <a:effectLst>
                  <a:glow rad="228600">
                    <a:schemeClr val="accent2">
                      <a:satMod val="175000"/>
                      <a:alpha val="40000"/>
                    </a:schemeClr>
                  </a:glow>
                </a:effectLst>
              </a:rPr>
              <a:t>mundonovista</a:t>
            </a:r>
            <a:endParaRPr lang="es-ES" sz="6600" b="1" dirty="0">
              <a:solidFill>
                <a:srgbClr val="00B0F0"/>
              </a:solidFill>
              <a:effectLst>
                <a:glow rad="228600">
                  <a:schemeClr val="accent2">
                    <a:satMod val="175000"/>
                    <a:alpha val="40000"/>
                  </a:schemeClr>
                </a:glow>
              </a:effectLst>
            </a:endParaRPr>
          </a:p>
        </p:txBody>
      </p:sp>
      <p:sp>
        <p:nvSpPr>
          <p:cNvPr id="3" name="Marcador de contenido 2"/>
          <p:cNvSpPr>
            <a:spLocks noGrp="1"/>
          </p:cNvSpPr>
          <p:nvPr>
            <p:ph idx="1"/>
          </p:nvPr>
        </p:nvSpPr>
        <p:spPr>
          <a:xfrm>
            <a:off x="838200" y="1825625"/>
            <a:ext cx="4386943" cy="4351338"/>
          </a:xfrm>
        </p:spPr>
        <p:style>
          <a:lnRef idx="0">
            <a:schemeClr val="accent3"/>
          </a:lnRef>
          <a:fillRef idx="3">
            <a:schemeClr val="accent3"/>
          </a:fillRef>
          <a:effectRef idx="3">
            <a:schemeClr val="accent3"/>
          </a:effectRef>
          <a:fontRef idx="minor">
            <a:schemeClr val="lt1"/>
          </a:fontRef>
        </p:style>
        <p:txBody>
          <a:bodyPr/>
          <a:lstStyle/>
          <a:p>
            <a:r>
              <a:rPr lang="es-MX" dirty="0" smtClean="0"/>
              <a:t>Se valorizan las raíces hispánicas de América y aparece el interés por los temas sociales y políticos de la época. Está representada por el Darío de Cantos de vida y esperanza, por Santos Chocano y el Lugones de Odas seculares. </a:t>
            </a:r>
            <a:endParaRPr lang="es-MX" dirty="0"/>
          </a:p>
        </p:txBody>
      </p:sp>
      <p:pic>
        <p:nvPicPr>
          <p:cNvPr id="4" name="Imagen 3"/>
          <p:cNvPicPr>
            <a:picLocks noChangeAspect="1"/>
          </p:cNvPicPr>
          <p:nvPr/>
        </p:nvPicPr>
        <p:blipFill>
          <a:blip r:embed="rId2"/>
          <a:stretch>
            <a:fillRect/>
          </a:stretch>
        </p:blipFill>
        <p:spPr>
          <a:xfrm>
            <a:off x="6096000" y="1950130"/>
            <a:ext cx="4944079" cy="4443413"/>
          </a:xfrm>
          <a:prstGeom prst="rect">
            <a:avLst/>
          </a:prstGeom>
        </p:spPr>
      </p:pic>
    </p:spTree>
    <p:extLst>
      <p:ext uri="{BB962C8B-B14F-4D97-AF65-F5344CB8AC3E}">
        <p14:creationId xmlns:p14="http://schemas.microsoft.com/office/powerpoint/2010/main" val="306877124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135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28600" y="379639"/>
            <a:ext cx="10515600" cy="1325563"/>
          </a:xfrm>
        </p:spPr>
        <p:txBody>
          <a:bodyPr>
            <a:normAutofit fontScale="90000"/>
          </a:bodyPr>
          <a:lstStyle/>
          <a:p>
            <a:pPr algn="ctr"/>
            <a:r>
              <a:rPr lang="es-ES" sz="6700" b="1" dirty="0">
                <a:solidFill>
                  <a:schemeClr val="bg1"/>
                </a:solidFill>
              </a:rPr>
              <a:t>Introducción</a:t>
            </a:r>
            <a:r>
              <a:rPr lang="es-ES" dirty="0"/>
              <a:t/>
            </a:r>
            <a:br>
              <a:rPr lang="es-ES" dirty="0"/>
            </a:br>
            <a:endParaRPr lang="es-ES" dirty="0"/>
          </a:p>
        </p:txBody>
      </p:sp>
      <p:sp>
        <p:nvSpPr>
          <p:cNvPr id="3" name="Marcador de contenido 2"/>
          <p:cNvSpPr>
            <a:spLocks noGrp="1"/>
          </p:cNvSpPr>
          <p:nvPr>
            <p:ph idx="1"/>
          </p:nvPr>
        </p:nvSpPr>
        <p:spPr>
          <a:xfrm>
            <a:off x="228600" y="1941739"/>
            <a:ext cx="10515600" cy="4351338"/>
          </a:xfrm>
        </p:spPr>
        <p:txBody>
          <a:bodyPr>
            <a:noAutofit/>
          </a:bodyPr>
          <a:lstStyle/>
          <a:p>
            <a:pPr algn="ctr"/>
            <a:r>
              <a:rPr lang="es-MX" sz="4000" dirty="0">
                <a:solidFill>
                  <a:schemeClr val="bg1"/>
                </a:solidFill>
              </a:rPr>
              <a:t>A continuación realizaremos una explicación acerca de una de las mas importantes e influyentes corrientes literarias conocida como </a:t>
            </a:r>
            <a:r>
              <a:rPr lang="es-MX" sz="4000" dirty="0">
                <a:solidFill>
                  <a:schemeClr val="bg1"/>
                </a:solidFill>
                <a:hlinkClick r:id="rId2"/>
              </a:rPr>
              <a:t>Modernismo</a:t>
            </a:r>
            <a:r>
              <a:rPr lang="es-MX" sz="4000" dirty="0">
                <a:solidFill>
                  <a:schemeClr val="bg1"/>
                </a:solidFill>
              </a:rPr>
              <a:t>, que ocupo un lugar muy importante durante fines del siglo XIX y </a:t>
            </a:r>
            <a:r>
              <a:rPr lang="es-MX" sz="4000" dirty="0">
                <a:solidFill>
                  <a:schemeClr val="bg1"/>
                </a:solidFill>
                <a:hlinkClick r:id="rId3"/>
              </a:rPr>
              <a:t>principios</a:t>
            </a:r>
            <a:r>
              <a:rPr lang="es-MX" sz="4000" dirty="0">
                <a:solidFill>
                  <a:schemeClr val="bg1"/>
                </a:solidFill>
              </a:rPr>
              <a:t> del XX. Esta corriente fue un resultado varios pensamientos nuevos y tomados de anteriores pensamientos </a:t>
            </a:r>
            <a:r>
              <a:rPr lang="es-MX" sz="4000" dirty="0" smtClean="0">
                <a:solidFill>
                  <a:schemeClr val="bg1"/>
                </a:solidFill>
              </a:rPr>
              <a:t>literarios.</a:t>
            </a:r>
            <a:endParaRPr lang="es-MX" sz="4000" dirty="0">
              <a:solidFill>
                <a:schemeClr val="bg1"/>
              </a:solidFill>
            </a:endParaRPr>
          </a:p>
        </p:txBody>
      </p:sp>
    </p:spTree>
    <p:extLst>
      <p:ext uri="{BB962C8B-B14F-4D97-AF65-F5344CB8AC3E}">
        <p14:creationId xmlns:p14="http://schemas.microsoft.com/office/powerpoint/2010/main" val="250275463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8800" b="1" dirty="0" smtClean="0">
                <a:solidFill>
                  <a:srgbClr val="FFFF00"/>
                </a:solidFill>
                <a:effectLst>
                  <a:glow rad="228600">
                    <a:schemeClr val="accent2">
                      <a:satMod val="175000"/>
                      <a:alpha val="40000"/>
                    </a:schemeClr>
                  </a:glow>
                </a:effectLst>
              </a:rPr>
              <a:t>POEMA</a:t>
            </a:r>
            <a:endParaRPr lang="es-ES" sz="8800" b="1" dirty="0">
              <a:solidFill>
                <a:srgbClr val="FFFF00"/>
              </a:solidFill>
              <a:effectLst>
                <a:glow rad="228600">
                  <a:schemeClr val="accent2">
                    <a:satMod val="175000"/>
                    <a:alpha val="40000"/>
                  </a:schemeClr>
                </a:glow>
              </a:effectLst>
            </a:endParaRPr>
          </a:p>
        </p:txBody>
      </p:sp>
      <p:sp>
        <p:nvSpPr>
          <p:cNvPr id="3" name="Marcador de contenido 2"/>
          <p:cNvSpPr>
            <a:spLocks noGrp="1"/>
          </p:cNvSpPr>
          <p:nvPr>
            <p:ph idx="1"/>
          </p:nvPr>
        </p:nvSpPr>
        <p:spPr/>
        <p:txBody>
          <a:bodyPr>
            <a:normAutofit/>
          </a:bodyPr>
          <a:lstStyle/>
          <a:p>
            <a:r>
              <a:rPr lang="es-MX" sz="6600" b="1" dirty="0" smtClean="0">
                <a:ln w="57150">
                  <a:solidFill>
                    <a:schemeClr val="tx1"/>
                  </a:solidFill>
                </a:ln>
                <a:solidFill>
                  <a:schemeClr val="bg1"/>
                </a:solidFill>
              </a:rPr>
              <a:t>TÍTULO:  La princesa está triste, que tendrá la princesa</a:t>
            </a:r>
            <a:endParaRPr lang="es-MX" sz="6600" b="1" dirty="0">
              <a:ln w="57150">
                <a:solidFill>
                  <a:schemeClr val="tx1"/>
                </a:solidFill>
              </a:ln>
              <a:solidFill>
                <a:schemeClr val="bg1"/>
              </a:solidFill>
            </a:endParaRPr>
          </a:p>
          <a:p>
            <a:endParaRPr lang="es-MX" sz="6600" b="1" dirty="0">
              <a:ln w="57150">
                <a:solidFill>
                  <a:schemeClr val="tx1"/>
                </a:solidFill>
              </a:ln>
              <a:solidFill>
                <a:schemeClr val="bg1"/>
              </a:solidFill>
            </a:endParaRPr>
          </a:p>
          <a:p>
            <a:r>
              <a:rPr lang="es-MX" sz="6600" b="1" dirty="0" smtClean="0">
                <a:ln w="57150">
                  <a:solidFill>
                    <a:schemeClr val="tx1"/>
                  </a:solidFill>
                </a:ln>
                <a:solidFill>
                  <a:schemeClr val="bg1"/>
                </a:solidFill>
              </a:rPr>
              <a:t>Autor: Rubén Darío</a:t>
            </a:r>
            <a:endParaRPr lang="es-ES" sz="6600" b="1" dirty="0">
              <a:ln w="57150">
                <a:solidFill>
                  <a:schemeClr val="tx1"/>
                </a:solidFill>
              </a:ln>
              <a:solidFill>
                <a:schemeClr val="bg1"/>
              </a:solidFill>
            </a:endParaRPr>
          </a:p>
        </p:txBody>
      </p:sp>
    </p:spTree>
    <p:extLst>
      <p:ext uri="{BB962C8B-B14F-4D97-AF65-F5344CB8AC3E}">
        <p14:creationId xmlns:p14="http://schemas.microsoft.com/office/powerpoint/2010/main" val="88557557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6500"/>
                            </p:stCondLst>
                            <p:childTnLst>
                              <p:par>
                                <p:cTn id="21" presetID="10" presetClass="exit" presetSubtype="0" fill="hold" grpId="1" nodeType="after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3">
                                            <p:txEl>
                                              <p:pRg st="0" end="0"/>
                                            </p:txEl>
                                          </p:spTgt>
                                        </p:tgtEl>
                                      </p:cBhvr>
                                    </p:animEffect>
                                    <p:set>
                                      <p:cBhvr>
                                        <p:cTn id="26" dur="1" fill="hold">
                                          <p:stCondLst>
                                            <p:cond delay="499"/>
                                          </p:stCondLst>
                                        </p:cTn>
                                        <p:tgtEl>
                                          <p:spTgt spid="3">
                                            <p:txEl>
                                              <p:pRg st="0" end="0"/>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3">
                                            <p:txEl>
                                              <p:pRg st="2" end="2"/>
                                            </p:txEl>
                                          </p:spTgt>
                                        </p:tgtEl>
                                      </p:cBhvr>
                                    </p:animEffect>
                                    <p:set>
                                      <p:cBhvr>
                                        <p:cTn id="2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172" y="147411"/>
            <a:ext cx="10515600" cy="1325563"/>
          </a:xfrm>
          <a:solidFill>
            <a:srgbClr val="FF0000"/>
          </a:solidFill>
        </p:spPr>
        <p:txBody>
          <a:bodyPr>
            <a:normAutofit/>
          </a:bodyPr>
          <a:lstStyle/>
          <a:p>
            <a:r>
              <a:rPr lang="es-MX" sz="3600" b="1" dirty="0" smtClean="0">
                <a:ln w="0"/>
                <a:solidFill>
                  <a:schemeClr val="bg1"/>
                </a:solidFill>
              </a:rPr>
              <a:t>Sonatina .Sonata corta y generalmente de fácil ejecución.</a:t>
            </a:r>
            <a:r>
              <a:rPr lang="es-MX" dirty="0" smtClean="0"/>
              <a:t/>
            </a:r>
            <a:br>
              <a:rPr lang="es-MX" dirty="0" smtClean="0"/>
            </a:br>
            <a:endParaRPr lang="es-ES" dirty="0"/>
          </a:p>
        </p:txBody>
      </p:sp>
      <p:pic>
        <p:nvPicPr>
          <p:cNvPr id="4" name="Marcador de contenido 3"/>
          <p:cNvPicPr>
            <a:picLocks noGrp="1" noChangeAspect="1"/>
          </p:cNvPicPr>
          <p:nvPr>
            <p:ph idx="1"/>
          </p:nvPr>
        </p:nvPicPr>
        <p:blipFill rotWithShape="1">
          <a:blip r:embed="rId2"/>
          <a:srcRect l="30120" t="19013" r="14180" b="10201"/>
          <a:stretch/>
        </p:blipFill>
        <p:spPr>
          <a:xfrm>
            <a:off x="2394857" y="1580267"/>
            <a:ext cx="7010399" cy="5009220"/>
          </a:xfrm>
          <a:prstGeom prst="rect">
            <a:avLst/>
          </a:prstGeom>
        </p:spPr>
      </p:pic>
    </p:spTree>
    <p:extLst>
      <p:ext uri="{BB962C8B-B14F-4D97-AF65-F5344CB8AC3E}">
        <p14:creationId xmlns:p14="http://schemas.microsoft.com/office/powerpoint/2010/main" val="144249184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6052457" y="683418"/>
            <a:ext cx="6139543" cy="5369039"/>
          </a:xfrm>
          <a:prstGeom prst="rect">
            <a:avLst/>
          </a:prstGeom>
        </p:spPr>
      </p:pic>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rotWithShape="1">
          <a:blip r:embed="rId3"/>
          <a:srcRect l="32746" t="7744" r="16994" b="9866"/>
          <a:stretch/>
        </p:blipFill>
        <p:spPr>
          <a:xfrm>
            <a:off x="123371" y="683418"/>
            <a:ext cx="5825515" cy="5369039"/>
          </a:xfrm>
          <a:prstGeom prst="rect">
            <a:avLst/>
          </a:prstGeom>
        </p:spPr>
      </p:pic>
    </p:spTree>
    <p:extLst>
      <p:ext uri="{BB962C8B-B14F-4D97-AF65-F5344CB8AC3E}">
        <p14:creationId xmlns:p14="http://schemas.microsoft.com/office/powerpoint/2010/main" val="31649139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135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75229" y="307067"/>
            <a:ext cx="10515600" cy="1325563"/>
          </a:xfrm>
        </p:spPr>
        <p:txBody>
          <a:bodyPr>
            <a:normAutofit/>
          </a:bodyPr>
          <a:lstStyle/>
          <a:p>
            <a:pPr algn="ctr"/>
            <a:r>
              <a:rPr lang="es-MX" sz="6600" b="1" dirty="0" smtClean="0">
                <a:solidFill>
                  <a:schemeClr val="bg1"/>
                </a:solidFill>
              </a:rPr>
              <a:t>Conclusión</a:t>
            </a:r>
            <a:endParaRPr lang="es-ES" sz="6600" b="1" dirty="0">
              <a:solidFill>
                <a:schemeClr val="bg1"/>
              </a:solidFill>
            </a:endParaRPr>
          </a:p>
        </p:txBody>
      </p:sp>
      <p:sp>
        <p:nvSpPr>
          <p:cNvPr id="3" name="Marcador de contenido 2"/>
          <p:cNvSpPr>
            <a:spLocks noGrp="1"/>
          </p:cNvSpPr>
          <p:nvPr>
            <p:ph idx="1"/>
          </p:nvPr>
        </p:nvSpPr>
        <p:spPr>
          <a:xfrm>
            <a:off x="664029" y="2115910"/>
            <a:ext cx="10515600" cy="4351338"/>
          </a:xfrm>
        </p:spPr>
        <p:txBody>
          <a:bodyPr>
            <a:normAutofit fontScale="92500" lnSpcReduction="10000"/>
          </a:bodyPr>
          <a:lstStyle/>
          <a:p>
            <a:r>
              <a:rPr lang="es-MX" b="1" dirty="0" smtClean="0">
                <a:solidFill>
                  <a:schemeClr val="bg1"/>
                </a:solidFill>
              </a:rPr>
              <a:t>Luego de haber hecho mención de cómo el Modernismo se fue formando y cuales fueron sus características como corriente literaria, arribo a un pensamiento bastante positivo acerca del tema, creo yo que fue una corriente que tuvo, sin duda alguna, de exponente a Rubén Darío, y que si no fuera por su influencia el "Modernismo" no seria lo que hoy en día conocemos como un pensamiento totalmente mágico que toma del Romanticismo pero no entrega nada, ya que las corriente que le continúan poseen una ideología totalmente nueva y diferente. Asimismo lo que quieren lograr estas corrientes es apartar totalmente al Modernismo, objetivo que de alguna forma no logran ya que en la actualidad aun las famosas obras, como por ejemplo las de Rubén Darío, continúan siendo renombradas y apreciadas por la población en general.</a:t>
            </a:r>
          </a:p>
          <a:p>
            <a:endParaRPr lang="es-MX" dirty="0" smtClean="0"/>
          </a:p>
        </p:txBody>
      </p:sp>
    </p:spTree>
    <p:extLst>
      <p:ext uri="{BB962C8B-B14F-4D97-AF65-F5344CB8AC3E}">
        <p14:creationId xmlns:p14="http://schemas.microsoft.com/office/powerpoint/2010/main" val="5225713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scene3d>
              <a:camera prst="orthographicFront"/>
              <a:lightRig rig="threePt" dir="t"/>
            </a:scene3d>
            <a:sp3d extrusionH="57150">
              <a:bevelT w="38100" h="38100"/>
            </a:sp3d>
          </a:bodyPr>
          <a:lstStyle/>
          <a:p>
            <a:pPr algn="ctr"/>
            <a:r>
              <a:rPr lang="es-MX" sz="11500" b="1" dirty="0" smtClean="0">
                <a:ln w="22225">
                  <a:solidFill>
                    <a:schemeClr val="accent2"/>
                  </a:solidFill>
                  <a:prstDash val="solid"/>
                </a:ln>
                <a:solidFill>
                  <a:srgbClr val="FF0000"/>
                </a:solidFill>
                <a:effectLst>
                  <a:glow rad="228600">
                    <a:schemeClr val="accent5">
                      <a:satMod val="175000"/>
                      <a:alpha val="40000"/>
                    </a:schemeClr>
                  </a:glow>
                </a:effectLst>
              </a:rPr>
              <a:t>QUÉ ES</a:t>
            </a:r>
            <a:endParaRPr lang="es-ES" sz="11500" b="1" dirty="0">
              <a:ln w="22225">
                <a:solidFill>
                  <a:schemeClr val="accent2"/>
                </a:solidFill>
                <a:prstDash val="solid"/>
              </a:ln>
              <a:solidFill>
                <a:srgbClr val="FF0000"/>
              </a:solidFill>
              <a:effectLst>
                <a:glow rad="228600">
                  <a:schemeClr val="accent5">
                    <a:satMod val="175000"/>
                    <a:alpha val="40000"/>
                  </a:schemeClr>
                </a:glow>
              </a:effectLst>
            </a:endParaRPr>
          </a:p>
        </p:txBody>
      </p:sp>
      <p:sp>
        <p:nvSpPr>
          <p:cNvPr id="3" name="Marcador de contenido 2"/>
          <p:cNvSpPr>
            <a:spLocks noGrp="1"/>
          </p:cNvSpPr>
          <p:nvPr>
            <p:ph idx="1"/>
          </p:nvPr>
        </p:nvSpPr>
        <p:spPr>
          <a:xfrm>
            <a:off x="211667" y="2164292"/>
            <a:ext cx="8170333" cy="3813175"/>
          </a:xfrm>
          <a:solidFill>
            <a:schemeClr val="tx1"/>
          </a:solidFill>
        </p:spPr>
        <p:txBody>
          <a:bodyPr>
            <a:normAutofit fontScale="92500"/>
            <a:scene3d>
              <a:camera prst="orthographicFront"/>
              <a:lightRig rig="threePt" dir="t"/>
            </a:scene3d>
            <a:sp3d extrusionH="57150">
              <a:bevelT w="38100" h="38100"/>
            </a:sp3d>
          </a:bodyPr>
          <a:lstStyle/>
          <a:p>
            <a:r>
              <a:rPr lang="es-MX" sz="4000" b="1" dirty="0" smtClean="0">
                <a:solidFill>
                  <a:srgbClr val="FF0000"/>
                </a:solidFill>
                <a:effectLst>
                  <a:glow rad="228600">
                    <a:schemeClr val="accent5">
                      <a:satMod val="175000"/>
                      <a:alpha val="40000"/>
                    </a:schemeClr>
                  </a:glow>
                </a:effectLst>
              </a:rPr>
              <a:t>Movimiento artístico de finales del siglo xix y principios del xx, principalmente arquitectónico y decorativo, que se caracteriza por representar temas relacionados con la naturaleza y por el empleo abundante de las líneas curvas y asimétricas.</a:t>
            </a:r>
            <a:endParaRPr lang="es-ES" sz="4000" b="1" dirty="0">
              <a:solidFill>
                <a:srgbClr val="FF0000"/>
              </a:solidFill>
              <a:effectLst>
                <a:glow rad="228600">
                  <a:schemeClr val="accent5">
                    <a:satMod val="175000"/>
                    <a:alpha val="40000"/>
                  </a:schemeClr>
                </a:glow>
              </a:effectLst>
            </a:endParaRPr>
          </a:p>
        </p:txBody>
      </p:sp>
      <p:pic>
        <p:nvPicPr>
          <p:cNvPr id="4" name="Imagen 3"/>
          <p:cNvPicPr>
            <a:picLocks noChangeAspect="1"/>
          </p:cNvPicPr>
          <p:nvPr/>
        </p:nvPicPr>
        <p:blipFill>
          <a:blip r:embed="rId2"/>
          <a:stretch>
            <a:fillRect/>
          </a:stretch>
        </p:blipFill>
        <p:spPr>
          <a:xfrm>
            <a:off x="8568267" y="2376217"/>
            <a:ext cx="3344333" cy="3389324"/>
          </a:xfrm>
          <a:prstGeom prst="rect">
            <a:avLst/>
          </a:prstGeom>
        </p:spPr>
      </p:pic>
    </p:spTree>
    <p:extLst>
      <p:ext uri="{BB962C8B-B14F-4D97-AF65-F5344CB8AC3E}">
        <p14:creationId xmlns:p14="http://schemas.microsoft.com/office/powerpoint/2010/main" val="77724258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116633"/>
            <a:ext cx="7772400" cy="1470025"/>
          </a:xfrm>
        </p:spPr>
        <p:txBody>
          <a:bodyPr>
            <a:scene3d>
              <a:camera prst="orthographicFront"/>
              <a:lightRig rig="threePt" dir="t"/>
            </a:scene3d>
            <a:sp3d extrusionH="57150">
              <a:bevelT w="38100" h="38100"/>
            </a:sp3d>
          </a:bodyPr>
          <a:lstStyle/>
          <a:p>
            <a:r>
              <a:rPr lang="es-MX" dirty="0" smtClean="0">
                <a:solidFill>
                  <a:schemeClr val="bg1"/>
                </a:solidFill>
                <a:effectLst>
                  <a:glow rad="1117600">
                    <a:srgbClr val="FF0000"/>
                  </a:glow>
                </a:effectLst>
                <a:latin typeface="Gungsuh" panose="02030600000101010101" pitchFamily="18" charset="-127"/>
                <a:ea typeface="Gungsuh" panose="02030600000101010101" pitchFamily="18" charset="-127"/>
              </a:rPr>
              <a:t>ORIGEN</a:t>
            </a:r>
            <a:endParaRPr lang="es-MX" dirty="0">
              <a:solidFill>
                <a:schemeClr val="bg1"/>
              </a:solidFill>
              <a:effectLst>
                <a:glow rad="1117600">
                  <a:srgbClr val="FF0000"/>
                </a:glow>
              </a:effectLst>
              <a:latin typeface="Gungsuh" panose="02030600000101010101" pitchFamily="18" charset="-127"/>
              <a:ea typeface="Gungsuh" panose="02030600000101010101" pitchFamily="18" charset="-127"/>
            </a:endParaRPr>
          </a:p>
        </p:txBody>
      </p:sp>
      <p:sp>
        <p:nvSpPr>
          <p:cNvPr id="3" name="Subtitle 2"/>
          <p:cNvSpPr>
            <a:spLocks noGrp="1"/>
          </p:cNvSpPr>
          <p:nvPr>
            <p:ph type="subTitle" idx="1"/>
          </p:nvPr>
        </p:nvSpPr>
        <p:spPr>
          <a:xfrm>
            <a:off x="4979876" y="2016423"/>
            <a:ext cx="6696744" cy="3356794"/>
          </a:xfrm>
          <a:solidFill>
            <a:srgbClr val="FF0000"/>
          </a:solidFill>
        </p:spPr>
        <p:txBody>
          <a:bodyPr>
            <a:noAutofit/>
          </a:bodyPr>
          <a:lstStyle/>
          <a:p>
            <a:r>
              <a:rPr lang="es-MX" sz="2400" b="1" dirty="0" smtClean="0">
                <a:solidFill>
                  <a:schemeClr val="bg1"/>
                </a:solidFill>
                <a:latin typeface="FrankRuehl" panose="020E0503060101010101" pitchFamily="34" charset="-79"/>
                <a:ea typeface="Gungsuh" panose="02030600000101010101" pitchFamily="18" charset="-127"/>
                <a:cs typeface="FrankRuehl" panose="020E0503060101010101" pitchFamily="34" charset="-79"/>
              </a:rPr>
              <a:t>El </a:t>
            </a:r>
            <a:r>
              <a:rPr lang="es-MX" sz="2400" b="1" dirty="0">
                <a:solidFill>
                  <a:schemeClr val="bg1"/>
                </a:solidFill>
                <a:latin typeface="FrankRuehl" panose="020E0503060101010101" pitchFamily="34" charset="-79"/>
                <a:ea typeface="Gungsuh" panose="02030600000101010101" pitchFamily="18" charset="-127"/>
                <a:cs typeface="FrankRuehl" panose="020E0503060101010101" pitchFamily="34" charset="-79"/>
              </a:rPr>
              <a:t>término </a:t>
            </a:r>
            <a:r>
              <a:rPr lang="es-MX" sz="2400" b="1" i="1" dirty="0">
                <a:solidFill>
                  <a:schemeClr val="bg1"/>
                </a:solidFill>
                <a:latin typeface="FrankRuehl" panose="020E0503060101010101" pitchFamily="34" charset="-79"/>
                <a:ea typeface="Gungsuh" panose="02030600000101010101" pitchFamily="18" charset="-127"/>
                <a:cs typeface="FrankRuehl" panose="020E0503060101010101" pitchFamily="34" charset="-79"/>
              </a:rPr>
              <a:t>modernismo</a:t>
            </a:r>
            <a:r>
              <a:rPr lang="es-MX" sz="2400" b="1" dirty="0">
                <a:solidFill>
                  <a:schemeClr val="bg1"/>
                </a:solidFill>
                <a:latin typeface="FrankRuehl" panose="020E0503060101010101" pitchFamily="34" charset="-79"/>
                <a:ea typeface="Gungsuh" panose="02030600000101010101" pitchFamily="18" charset="-127"/>
                <a:cs typeface="FrankRuehl" panose="020E0503060101010101" pitchFamily="34" charset="-79"/>
              </a:rPr>
              <a:t> designaba </a:t>
            </a:r>
            <a:r>
              <a:rPr lang="es-MX" sz="2400" b="1" dirty="0">
                <a:solidFill>
                  <a:schemeClr val="bg1"/>
                </a:solidFill>
                <a:latin typeface="FrankRuehl" panose="020E0503060101010101" pitchFamily="34" charset="-79"/>
                <a:ea typeface="Gungsuh" panose="02030600000101010101" pitchFamily="18" charset="-127"/>
                <a:cs typeface="FrankRuehl" panose="020E0503060101010101" pitchFamily="34" charset="-79"/>
              </a:rPr>
              <a:t>renovación </a:t>
            </a:r>
            <a:r>
              <a:rPr lang="es-MX" sz="2400" b="1" dirty="0">
                <a:solidFill>
                  <a:schemeClr val="bg1"/>
                </a:solidFill>
                <a:latin typeface="FrankRuehl" panose="020E0503060101010101" pitchFamily="34" charset="-79"/>
                <a:ea typeface="Gungsuh" panose="02030600000101010101" pitchFamily="18" charset="-127"/>
                <a:cs typeface="FrankRuehl" panose="020E0503060101010101" pitchFamily="34" charset="-79"/>
              </a:rPr>
              <a:t>religiosa, y se aplic</a:t>
            </a:r>
            <a:r>
              <a:rPr lang="es-MX" sz="2400" b="1" dirty="0">
                <a:solidFill>
                  <a:schemeClr val="bg1"/>
                </a:solidFill>
                <a:latin typeface="Gungsuh" panose="02030600000101010101" pitchFamily="18" charset="-127"/>
                <a:ea typeface="Gungsuh" panose="02030600000101010101" pitchFamily="18" charset="-127"/>
                <a:cs typeface="FrankRuehl" panose="020E0503060101010101" pitchFamily="34" charset="-79"/>
              </a:rPr>
              <a:t>ó</a:t>
            </a:r>
            <a:r>
              <a:rPr lang="es-MX" sz="2400" b="1" dirty="0">
                <a:solidFill>
                  <a:schemeClr val="bg1"/>
                </a:solidFill>
                <a:latin typeface="FrankRuehl" panose="020E0503060101010101" pitchFamily="34" charset="-79"/>
                <a:ea typeface="Gungsuh" panose="02030600000101010101" pitchFamily="18" charset="-127"/>
                <a:cs typeface="FrankRuehl" panose="020E0503060101010101" pitchFamily="34" charset="-79"/>
              </a:rPr>
              <a:t> en el campo de las artes </a:t>
            </a:r>
            <a:r>
              <a:rPr lang="es-MX" sz="2400" b="1" dirty="0">
                <a:solidFill>
                  <a:schemeClr val="bg1"/>
                </a:solidFill>
                <a:latin typeface="FrankRuehl" panose="020E0503060101010101" pitchFamily="34" charset="-79"/>
                <a:ea typeface="Gungsuh" panose="02030600000101010101" pitchFamily="18" charset="-127"/>
                <a:cs typeface="FrankRuehl" panose="020E0503060101010101" pitchFamily="34" charset="-79"/>
              </a:rPr>
              <a:t>surgidas </a:t>
            </a:r>
            <a:r>
              <a:rPr lang="es-MX" sz="2400" b="1" dirty="0">
                <a:solidFill>
                  <a:schemeClr val="bg1"/>
                </a:solidFill>
                <a:latin typeface="FrankRuehl" panose="020E0503060101010101" pitchFamily="34" charset="-79"/>
                <a:ea typeface="Gungsuh" panose="02030600000101010101" pitchFamily="18" charset="-127"/>
                <a:cs typeface="FrankRuehl" panose="020E0503060101010101" pitchFamily="34" charset="-79"/>
              </a:rPr>
              <a:t>en los últimos veinte años del siglo XIX. </a:t>
            </a:r>
            <a:r>
              <a:rPr lang="es-MX" sz="2400" b="1" dirty="0">
                <a:solidFill>
                  <a:schemeClr val="bg1"/>
                </a:solidFill>
                <a:latin typeface="FrankRuehl" panose="020E0503060101010101" pitchFamily="34" charset="-79"/>
                <a:ea typeface="Gungsuh" panose="02030600000101010101" pitchFamily="18" charset="-127"/>
                <a:cs typeface="FrankRuehl" panose="020E0503060101010101" pitchFamily="34" charset="-79"/>
              </a:rPr>
              <a:t>En </a:t>
            </a:r>
            <a:r>
              <a:rPr lang="es-MX" sz="2400" b="1" dirty="0">
                <a:solidFill>
                  <a:schemeClr val="bg1"/>
                </a:solidFill>
                <a:latin typeface="FrankRuehl" panose="020E0503060101010101" pitchFamily="34" charset="-79"/>
                <a:ea typeface="Gungsuh" panose="02030600000101010101" pitchFamily="18" charset="-127"/>
                <a:cs typeface="FrankRuehl" panose="020E0503060101010101" pitchFamily="34" charset="-79"/>
              </a:rPr>
              <a:t>su origen el apodo de «modernistas» era utilizado con un matiz despectivo. Hacia 1890, Rubén Darío y otros asumen tal </a:t>
            </a:r>
            <a:r>
              <a:rPr lang="es-MX" sz="2400" b="1" dirty="0">
                <a:solidFill>
                  <a:schemeClr val="bg1"/>
                </a:solidFill>
                <a:latin typeface="FrankRuehl" panose="020E0503060101010101" pitchFamily="34" charset="-79"/>
                <a:ea typeface="Gungsuh" panose="02030600000101010101" pitchFamily="18" charset="-127"/>
                <a:cs typeface="FrankRuehl" panose="020E0503060101010101" pitchFamily="34" charset="-79"/>
              </a:rPr>
              <a:t>designación con insolente orgullo; a </a:t>
            </a:r>
            <a:r>
              <a:rPr lang="es-MX" sz="2400" b="1" dirty="0">
                <a:solidFill>
                  <a:schemeClr val="bg1"/>
                </a:solidFill>
                <a:latin typeface="FrankRuehl" panose="020E0503060101010101" pitchFamily="34" charset="-79"/>
                <a:ea typeface="Gungsuh" panose="02030600000101010101" pitchFamily="18" charset="-127"/>
                <a:cs typeface="FrankRuehl" panose="020E0503060101010101" pitchFamily="34" charset="-79"/>
              </a:rPr>
              <a:t>partir de entonces el término </a:t>
            </a:r>
            <a:r>
              <a:rPr lang="es-MX" sz="2400" b="1" i="1" dirty="0">
                <a:solidFill>
                  <a:schemeClr val="bg1"/>
                </a:solidFill>
                <a:latin typeface="FrankRuehl" panose="020E0503060101010101" pitchFamily="34" charset="-79"/>
                <a:ea typeface="Gungsuh" panose="02030600000101010101" pitchFamily="18" charset="-127"/>
                <a:cs typeface="FrankRuehl" panose="020E0503060101010101" pitchFamily="34" charset="-79"/>
              </a:rPr>
              <a:t>modernismo</a:t>
            </a:r>
            <a:r>
              <a:rPr lang="es-MX" sz="2400" b="1" dirty="0">
                <a:solidFill>
                  <a:schemeClr val="bg1"/>
                </a:solidFill>
                <a:latin typeface="FrankRuehl" panose="020E0503060101010101" pitchFamily="34" charset="-79"/>
                <a:ea typeface="Gungsuh" panose="02030600000101010101" pitchFamily="18" charset="-127"/>
                <a:cs typeface="FrankRuehl" panose="020E0503060101010101" pitchFamily="34" charset="-79"/>
              </a:rPr>
              <a:t> fue perdiendo valor peyorativo.</a:t>
            </a:r>
          </a:p>
        </p:txBody>
      </p:sp>
      <p:sp>
        <p:nvSpPr>
          <p:cNvPr id="4" name="TextBox 3"/>
          <p:cNvSpPr txBox="1"/>
          <p:nvPr/>
        </p:nvSpPr>
        <p:spPr>
          <a:xfrm>
            <a:off x="1437289" y="5373217"/>
            <a:ext cx="3024336" cy="1384995"/>
          </a:xfrm>
          <a:prstGeom prst="rect">
            <a:avLst/>
          </a:prstGeom>
          <a:solidFill>
            <a:srgbClr val="FF0000"/>
          </a:solidFill>
        </p:spPr>
        <p:txBody>
          <a:bodyPr wrap="square" rtlCol="0">
            <a:spAutoFit/>
          </a:bodyPr>
          <a:lstStyle/>
          <a:p>
            <a:r>
              <a:rPr lang="es-MX" sz="2800" b="1" dirty="0">
                <a:solidFill>
                  <a:schemeClr val="bg1"/>
                </a:solidFill>
                <a:latin typeface="FrankRuehl" panose="020E0503060101010101" pitchFamily="34" charset="-79"/>
                <a:cs typeface="FrankRuehl" panose="020E0503060101010101" pitchFamily="34" charset="-79"/>
              </a:rPr>
              <a:t>Peyorativo: desprecio o poco respeto. </a:t>
            </a:r>
            <a:endParaRPr lang="es-MX" sz="2800" b="1" dirty="0">
              <a:solidFill>
                <a:schemeClr val="bg1"/>
              </a:solidFill>
              <a:latin typeface="FrankRuehl" panose="020E0503060101010101" pitchFamily="34" charset="-79"/>
              <a:cs typeface="FrankRuehl" panose="020E0503060101010101" pitchFamily="34" charset="-79"/>
            </a:endParaRPr>
          </a:p>
        </p:txBody>
      </p:sp>
      <p:pic>
        <p:nvPicPr>
          <p:cNvPr id="1026" name="Picture 2" descr="http://aprovadonovestibular.com/wp-content/uploads/2012/04/modernism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29" y="1161017"/>
            <a:ext cx="3469687" cy="346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22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p:cTn id="27" dur="500" fill="hold"/>
                                        <p:tgtEl>
                                          <p:spTgt spid="1026"/>
                                        </p:tgtEl>
                                        <p:attrNameLst>
                                          <p:attrName>ppt_w</p:attrName>
                                        </p:attrNameLst>
                                      </p:cBhvr>
                                      <p:tavLst>
                                        <p:tav tm="0">
                                          <p:val>
                                            <p:fltVal val="0"/>
                                          </p:val>
                                        </p:tav>
                                        <p:tav tm="100000">
                                          <p:val>
                                            <p:strVal val="#ppt_w"/>
                                          </p:val>
                                        </p:tav>
                                      </p:tavLst>
                                    </p:anim>
                                    <p:anim calcmode="lin" valueType="num">
                                      <p:cBhvr>
                                        <p:cTn id="28" dur="500" fill="hold"/>
                                        <p:tgtEl>
                                          <p:spTgt spid="1026"/>
                                        </p:tgtEl>
                                        <p:attrNameLst>
                                          <p:attrName>ppt_h</p:attrName>
                                        </p:attrNameLst>
                                      </p:cBhvr>
                                      <p:tavLst>
                                        <p:tav tm="0">
                                          <p:val>
                                            <p:fltVal val="0"/>
                                          </p:val>
                                        </p:tav>
                                        <p:tav tm="100000">
                                          <p:val>
                                            <p:strVal val="#ppt_h"/>
                                          </p:val>
                                        </p:tav>
                                      </p:tavLst>
                                    </p:anim>
                                    <p:animEffect transition="in" filter="fade">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solidFill>
                  <a:srgbClr val="00B0F0"/>
                </a:solidFill>
                <a:effectLst>
                  <a:glow rad="330200">
                    <a:srgbClr val="FF0000">
                      <a:alpha val="60000"/>
                    </a:srgbClr>
                  </a:glow>
                </a:effectLst>
                <a:latin typeface="Gungsuh" panose="02030600000101010101" pitchFamily="18" charset="-127"/>
                <a:ea typeface="Gungsuh" panose="02030600000101010101" pitchFamily="18" charset="-127"/>
              </a:rPr>
              <a:t>PAÍS MAS INFLUYENTE</a:t>
            </a:r>
            <a:endParaRPr lang="es-MX" b="1" dirty="0">
              <a:solidFill>
                <a:srgbClr val="00B0F0"/>
              </a:solidFill>
              <a:effectLst>
                <a:glow rad="330200">
                  <a:srgbClr val="FF0000">
                    <a:alpha val="60000"/>
                  </a:srgbClr>
                </a:glow>
              </a:effectLst>
              <a:latin typeface="Gungsuh" panose="02030600000101010101" pitchFamily="18" charset="-127"/>
              <a:ea typeface="Gungsuh" panose="02030600000101010101" pitchFamily="18" charset="-127"/>
            </a:endParaRPr>
          </a:p>
        </p:txBody>
      </p:sp>
      <p:sp>
        <p:nvSpPr>
          <p:cNvPr id="3" name="Content Placeholder 2"/>
          <p:cNvSpPr>
            <a:spLocks noGrp="1"/>
          </p:cNvSpPr>
          <p:nvPr>
            <p:ph idx="1"/>
          </p:nvPr>
        </p:nvSpPr>
        <p:spPr>
          <a:xfrm>
            <a:off x="609600" y="1600202"/>
            <a:ext cx="10972800" cy="1912256"/>
          </a:xfrm>
        </p:spPr>
        <p:style>
          <a:lnRef idx="0">
            <a:schemeClr val="accent5"/>
          </a:lnRef>
          <a:fillRef idx="3">
            <a:schemeClr val="accent5"/>
          </a:fillRef>
          <a:effectRef idx="3">
            <a:schemeClr val="accent5"/>
          </a:effectRef>
          <a:fontRef idx="minor">
            <a:schemeClr val="lt1"/>
          </a:fontRef>
        </p:style>
        <p:txBody>
          <a:bodyPr/>
          <a:lstStyle/>
          <a:p>
            <a:r>
              <a:rPr lang="es-MX" dirty="0" smtClean="0">
                <a:solidFill>
                  <a:schemeClr val="bg1"/>
                </a:solidFill>
                <a:latin typeface="FrankRuehl" panose="020E0503060101010101" pitchFamily="34" charset="-79"/>
                <a:ea typeface="Gungsuh" panose="02030600000101010101" pitchFamily="18" charset="-127"/>
                <a:cs typeface="FrankRuehl" panose="020E0503060101010101" pitchFamily="34" charset="-79"/>
              </a:rPr>
              <a:t>El país mas influyente en este movimiento literario fue </a:t>
            </a:r>
            <a:r>
              <a:rPr lang="es-MX" dirty="0" err="1" smtClean="0">
                <a:solidFill>
                  <a:schemeClr val="bg1"/>
                </a:solidFill>
                <a:latin typeface="FrankRuehl" panose="020E0503060101010101" pitchFamily="34" charset="-79"/>
                <a:ea typeface="Gungsuh" panose="02030600000101010101" pitchFamily="18" charset="-127"/>
                <a:cs typeface="FrankRuehl" panose="020E0503060101010101" pitchFamily="34" charset="-79"/>
              </a:rPr>
              <a:t>nicaragua</a:t>
            </a:r>
            <a:r>
              <a:rPr lang="es-MX" dirty="0" smtClean="0">
                <a:solidFill>
                  <a:schemeClr val="bg1"/>
                </a:solidFill>
                <a:latin typeface="FrankRuehl" panose="020E0503060101010101" pitchFamily="34" charset="-79"/>
                <a:ea typeface="Gungsuh" panose="02030600000101010101" pitchFamily="18" charset="-127"/>
                <a:cs typeface="FrankRuehl" panose="020E0503060101010101" pitchFamily="34" charset="-79"/>
              </a:rPr>
              <a:t> por su mayor representante </a:t>
            </a:r>
            <a:r>
              <a:rPr lang="es-MX" dirty="0" smtClean="0">
                <a:solidFill>
                  <a:schemeClr val="bg1"/>
                </a:solidFill>
                <a:latin typeface="FrankRuehl" panose="020E0503060101010101" pitchFamily="34" charset="-79"/>
                <a:ea typeface="Gungsuh" panose="02030600000101010101" pitchFamily="18" charset="-127"/>
                <a:cs typeface="FrankRuehl" panose="020E0503060101010101" pitchFamily="34" charset="-79"/>
              </a:rPr>
              <a:t>Rubén Darío </a:t>
            </a:r>
            <a:r>
              <a:rPr lang="es-MX" dirty="0" smtClean="0">
                <a:solidFill>
                  <a:schemeClr val="bg1"/>
                </a:solidFill>
                <a:latin typeface="FrankRuehl" panose="020E0503060101010101" pitchFamily="34" charset="-79"/>
                <a:ea typeface="Gungsuh" panose="02030600000101010101" pitchFamily="18" charset="-127"/>
                <a:cs typeface="FrankRuehl" panose="020E0503060101010101" pitchFamily="34" charset="-79"/>
              </a:rPr>
              <a:t>que ha tenido una mayor y duradera influencia poesía en el siglo xx.  </a:t>
            </a:r>
            <a:endParaRPr lang="es-MX" dirty="0">
              <a:solidFill>
                <a:schemeClr val="bg1"/>
              </a:solidFill>
              <a:latin typeface="FrankRuehl" panose="020E0503060101010101" pitchFamily="34" charset="-79"/>
              <a:ea typeface="Gungsuh" panose="02030600000101010101" pitchFamily="18" charset="-127"/>
              <a:cs typeface="FrankRuehl" panose="020E0503060101010101" pitchFamily="34" charset="-79"/>
            </a:endParaRPr>
          </a:p>
        </p:txBody>
      </p:sp>
      <p:pic>
        <p:nvPicPr>
          <p:cNvPr id="2050" name="Picture 2" descr="http://www.banderas-e-himnos.com/media/flags/flagge-nicaragu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700">
            <a:off x="4857220" y="4302365"/>
            <a:ext cx="2963203" cy="1973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37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500"/>
                                        <p:tgtEl>
                                          <p:spTgt spid="3">
                                            <p:bg/>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000"/>
                            </p:stCondLst>
                            <p:childTnLst>
                              <p:par>
                                <p:cTn id="19" presetID="26" presetClass="entr" presetSubtype="0" fill="hold" nodeType="after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wipe(down)">
                                      <p:cBhvr>
                                        <p:cTn id="21" dur="580">
                                          <p:stCondLst>
                                            <p:cond delay="0"/>
                                          </p:stCondLst>
                                        </p:cTn>
                                        <p:tgtEl>
                                          <p:spTgt spid="2050"/>
                                        </p:tgtEl>
                                      </p:cBhvr>
                                    </p:animEffect>
                                    <p:anim calcmode="lin" valueType="num">
                                      <p:cBhvr>
                                        <p:cTn id="22"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7" dur="26">
                                          <p:stCondLst>
                                            <p:cond delay="650"/>
                                          </p:stCondLst>
                                        </p:cTn>
                                        <p:tgtEl>
                                          <p:spTgt spid="2050"/>
                                        </p:tgtEl>
                                      </p:cBhvr>
                                      <p:to x="100000" y="60000"/>
                                    </p:animScale>
                                    <p:animScale>
                                      <p:cBhvr>
                                        <p:cTn id="28" dur="166" decel="50000">
                                          <p:stCondLst>
                                            <p:cond delay="676"/>
                                          </p:stCondLst>
                                        </p:cTn>
                                        <p:tgtEl>
                                          <p:spTgt spid="2050"/>
                                        </p:tgtEl>
                                      </p:cBhvr>
                                      <p:to x="100000" y="100000"/>
                                    </p:animScale>
                                    <p:animScale>
                                      <p:cBhvr>
                                        <p:cTn id="29" dur="26">
                                          <p:stCondLst>
                                            <p:cond delay="1312"/>
                                          </p:stCondLst>
                                        </p:cTn>
                                        <p:tgtEl>
                                          <p:spTgt spid="2050"/>
                                        </p:tgtEl>
                                      </p:cBhvr>
                                      <p:to x="100000" y="80000"/>
                                    </p:animScale>
                                    <p:animScale>
                                      <p:cBhvr>
                                        <p:cTn id="30" dur="166" decel="50000">
                                          <p:stCondLst>
                                            <p:cond delay="1338"/>
                                          </p:stCondLst>
                                        </p:cTn>
                                        <p:tgtEl>
                                          <p:spTgt spid="2050"/>
                                        </p:tgtEl>
                                      </p:cBhvr>
                                      <p:to x="100000" y="100000"/>
                                    </p:animScale>
                                    <p:animScale>
                                      <p:cBhvr>
                                        <p:cTn id="31" dur="26">
                                          <p:stCondLst>
                                            <p:cond delay="1642"/>
                                          </p:stCondLst>
                                        </p:cTn>
                                        <p:tgtEl>
                                          <p:spTgt spid="2050"/>
                                        </p:tgtEl>
                                      </p:cBhvr>
                                      <p:to x="100000" y="90000"/>
                                    </p:animScale>
                                    <p:animScale>
                                      <p:cBhvr>
                                        <p:cTn id="32" dur="166" decel="50000">
                                          <p:stCondLst>
                                            <p:cond delay="1668"/>
                                          </p:stCondLst>
                                        </p:cTn>
                                        <p:tgtEl>
                                          <p:spTgt spid="2050"/>
                                        </p:tgtEl>
                                      </p:cBhvr>
                                      <p:to x="100000" y="100000"/>
                                    </p:animScale>
                                    <p:animScale>
                                      <p:cBhvr>
                                        <p:cTn id="33" dur="26">
                                          <p:stCondLst>
                                            <p:cond delay="1808"/>
                                          </p:stCondLst>
                                        </p:cTn>
                                        <p:tgtEl>
                                          <p:spTgt spid="2050"/>
                                        </p:tgtEl>
                                      </p:cBhvr>
                                      <p:to x="100000" y="95000"/>
                                    </p:animScale>
                                    <p:animScale>
                                      <p:cBhvr>
                                        <p:cTn id="34"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sz="6600" b="1" dirty="0" smtClean="0">
                <a:solidFill>
                  <a:schemeClr val="bg1"/>
                </a:solidFill>
                <a:effectLst>
                  <a:glow rad="228600">
                    <a:schemeClr val="accent2">
                      <a:satMod val="175000"/>
                      <a:alpha val="40000"/>
                    </a:schemeClr>
                  </a:glow>
                </a:effectLst>
              </a:rPr>
              <a:t>ÉPOCA</a:t>
            </a:r>
            <a:endParaRPr lang="es-ES" b="1" dirty="0">
              <a:solidFill>
                <a:schemeClr val="bg1"/>
              </a:solidFill>
              <a:effectLst>
                <a:glow rad="228600">
                  <a:schemeClr val="accent2">
                    <a:satMod val="175000"/>
                    <a:alpha val="40000"/>
                  </a:schemeClr>
                </a:glow>
              </a:effectLst>
            </a:endParaRPr>
          </a:p>
        </p:txBody>
      </p:sp>
      <p:sp>
        <p:nvSpPr>
          <p:cNvPr id="3" name="Marcador de contenido 2"/>
          <p:cNvSpPr>
            <a:spLocks noGrp="1"/>
          </p:cNvSpPr>
          <p:nvPr>
            <p:ph idx="1"/>
          </p:nvPr>
        </p:nvSpPr>
        <p:spPr/>
        <p:txBody>
          <a:bodyPr>
            <a:normAutofit/>
            <a:scene3d>
              <a:camera prst="orthographicFront"/>
              <a:lightRig rig="threePt" dir="t"/>
            </a:scene3d>
            <a:sp3d extrusionH="57150">
              <a:bevelT w="38100" h="38100"/>
            </a:sp3d>
          </a:bodyPr>
          <a:lstStyle/>
          <a:p>
            <a:r>
              <a:rPr lang="es-MX" sz="4000" b="1" dirty="0" smtClean="0">
                <a:solidFill>
                  <a:schemeClr val="bg1"/>
                </a:solidFill>
                <a:effectLst>
                  <a:glow rad="203200">
                    <a:srgbClr val="FF0000"/>
                  </a:glow>
                </a:effectLst>
              </a:rPr>
              <a:t>Finales del siglo XIX  y principios </a:t>
            </a:r>
            <a:r>
              <a:rPr lang="es-MX" sz="4000" b="1" dirty="0" err="1" smtClean="0">
                <a:solidFill>
                  <a:schemeClr val="bg1"/>
                </a:solidFill>
                <a:effectLst>
                  <a:glow rad="203200">
                    <a:srgbClr val="FF0000"/>
                  </a:glow>
                </a:effectLst>
              </a:rPr>
              <a:t>dek</a:t>
            </a:r>
            <a:r>
              <a:rPr lang="es-MX" sz="4000" b="1" dirty="0" smtClean="0">
                <a:solidFill>
                  <a:schemeClr val="bg1"/>
                </a:solidFill>
                <a:effectLst>
                  <a:glow rad="203200">
                    <a:srgbClr val="FF0000"/>
                  </a:glow>
                </a:effectLst>
              </a:rPr>
              <a:t> xx; hacia 1880 y hasta 1915-1920</a:t>
            </a:r>
            <a:endParaRPr lang="es-ES" sz="4000" b="1" dirty="0">
              <a:solidFill>
                <a:schemeClr val="bg1"/>
              </a:solidFill>
              <a:effectLst>
                <a:glow rad="203200">
                  <a:srgbClr val="FF0000"/>
                </a:glow>
              </a:effectLst>
            </a:endParaRPr>
          </a:p>
        </p:txBody>
      </p:sp>
      <p:pic>
        <p:nvPicPr>
          <p:cNvPr id="4" name="Imagen 3"/>
          <p:cNvPicPr>
            <a:picLocks noChangeAspect="1"/>
          </p:cNvPicPr>
          <p:nvPr/>
        </p:nvPicPr>
        <p:blipFill>
          <a:blip r:embed="rId2"/>
          <a:stretch>
            <a:fillRect/>
          </a:stretch>
        </p:blipFill>
        <p:spPr>
          <a:xfrm>
            <a:off x="3164113" y="3323981"/>
            <a:ext cx="4924879" cy="3272308"/>
          </a:xfrm>
          <a:prstGeom prst="rect">
            <a:avLst/>
          </a:prstGeom>
        </p:spPr>
      </p:pic>
    </p:spTree>
    <p:extLst>
      <p:ext uri="{BB962C8B-B14F-4D97-AF65-F5344CB8AC3E}">
        <p14:creationId xmlns:p14="http://schemas.microsoft.com/office/powerpoint/2010/main" val="10753779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1800" y="2675731"/>
            <a:ext cx="10515600" cy="1325563"/>
          </a:xfrm>
        </p:spPr>
        <p:txBody>
          <a:bodyPr/>
          <a:lstStyle/>
          <a:p>
            <a:pPr algn="ctr"/>
            <a:r>
              <a:rPr lang="es-ES" sz="8800" b="1" dirty="0" smtClean="0">
                <a:ln w="12700">
                  <a:solidFill>
                    <a:schemeClr val="tx2">
                      <a:lumMod val="75000"/>
                    </a:schemeClr>
                  </a:solidFill>
                  <a:prstDash val="solid"/>
                </a:ln>
                <a:solidFill>
                  <a:srgbClr val="FF0000"/>
                </a:solidFill>
                <a:effectLst>
                  <a:glow rad="228600">
                    <a:schemeClr val="accent1">
                      <a:satMod val="175000"/>
                      <a:alpha val="40000"/>
                    </a:schemeClr>
                  </a:glow>
                  <a:outerShdw dist="38100" dir="2640000" algn="bl" rotWithShape="0">
                    <a:schemeClr val="tx2">
                      <a:lumMod val="75000"/>
                    </a:schemeClr>
                  </a:outerShdw>
                </a:effectLst>
              </a:rPr>
              <a:t>Características</a:t>
            </a:r>
            <a:endParaRPr lang="es-ES" dirty="0">
              <a:solidFill>
                <a:srgbClr val="FF0000"/>
              </a:solidFill>
              <a:effectLst>
                <a:glow rad="228600">
                  <a:schemeClr val="accent1">
                    <a:satMod val="175000"/>
                    <a:alpha val="40000"/>
                  </a:schemeClr>
                </a:glow>
                <a:outerShdw dist="38100" dir="2640000" algn="bl" rotWithShape="0">
                  <a:schemeClr val="tx2">
                    <a:lumMod val="75000"/>
                  </a:schemeClr>
                </a:outerShdw>
              </a:effectLst>
            </a:endParaRPr>
          </a:p>
        </p:txBody>
      </p:sp>
      <p:sp>
        <p:nvSpPr>
          <p:cNvPr id="4" name="Marcador de contenido 3"/>
          <p:cNvSpPr>
            <a:spLocks noGrp="1"/>
          </p:cNvSpPr>
          <p:nvPr>
            <p:ph idx="1"/>
          </p:nvPr>
        </p:nvSpPr>
        <p:spPr/>
        <p:txBody>
          <a:bodyPr/>
          <a:lstStyle/>
          <a:p>
            <a:endParaRPr lang="es-ES" dirty="0"/>
          </a:p>
        </p:txBody>
      </p:sp>
    </p:spTree>
    <p:extLst>
      <p:ext uri="{BB962C8B-B14F-4D97-AF65-F5344CB8AC3E}">
        <p14:creationId xmlns:p14="http://schemas.microsoft.com/office/powerpoint/2010/main" val="387399745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2467" y="440266"/>
            <a:ext cx="8610600" cy="5922963"/>
          </a:xfrm>
          <a:solidFill>
            <a:schemeClr val="tx1"/>
          </a:solidFill>
        </p:spPr>
        <p:txBody>
          <a:bodyPr>
            <a:normAutofit fontScale="92500" lnSpcReduction="10000"/>
          </a:bodyPr>
          <a:lstStyle/>
          <a:p>
            <a:r>
              <a:rPr lang="es-MX" dirty="0" smtClean="0">
                <a:solidFill>
                  <a:schemeClr val="bg1"/>
                </a:solidFill>
              </a:rPr>
              <a:t>Las principales características del modernismo son:</a:t>
            </a:r>
          </a:p>
          <a:p>
            <a:r>
              <a:rPr lang="es-MX" b="1" dirty="0" smtClean="0">
                <a:solidFill>
                  <a:srgbClr val="FFFF00"/>
                </a:solidFill>
              </a:rPr>
              <a:t>El rechazo de la realidad cotidiana</a:t>
            </a:r>
            <a:r>
              <a:rPr lang="es-MX" dirty="0" smtClean="0">
                <a:solidFill>
                  <a:schemeClr val="bg1"/>
                </a:solidFill>
              </a:rPr>
              <a:t>, ante la cual el escritor puede huir en el tiempo (evocando épocas pasadas y mejores) o en el espacio (muchos de los poemas se desarrollan en lugares exóticos y lejanos).</a:t>
            </a:r>
          </a:p>
          <a:p>
            <a:r>
              <a:rPr lang="es-MX" b="1" dirty="0" smtClean="0">
                <a:solidFill>
                  <a:srgbClr val="FFFF00"/>
                </a:solidFill>
              </a:rPr>
              <a:t>Una actitud </a:t>
            </a:r>
            <a:r>
              <a:rPr lang="es-MX" b="1" dirty="0" err="1" smtClean="0">
                <a:solidFill>
                  <a:srgbClr val="FFFF00"/>
                </a:solidFill>
              </a:rPr>
              <a:t>aristocratizante</a:t>
            </a:r>
            <a:r>
              <a:rPr lang="es-MX" b="1" dirty="0" smtClean="0">
                <a:solidFill>
                  <a:srgbClr val="FFFF00"/>
                </a:solidFill>
              </a:rPr>
              <a:t> y cierto preciosismo en el estilo, así como la búsqueda de la perfección formal </a:t>
            </a:r>
            <a:r>
              <a:rPr lang="es-MX" dirty="0" smtClean="0">
                <a:solidFill>
                  <a:schemeClr val="bg1"/>
                </a:solidFill>
              </a:rPr>
              <a:t>(de inspiración parnasiana) que se aprecia no sin cierto individualismo.</a:t>
            </a:r>
          </a:p>
          <a:p>
            <a:r>
              <a:rPr lang="es-MX" b="1" dirty="0" smtClean="0">
                <a:solidFill>
                  <a:srgbClr val="FFFF00"/>
                </a:solidFill>
              </a:rPr>
              <a:t>La búsqueda de la belleza se consigue a través de imágenes muy plásticas y acercamiento a las artes</a:t>
            </a:r>
            <a:r>
              <a:rPr lang="es-MX" dirty="0" smtClean="0">
                <a:solidFill>
                  <a:schemeClr val="bg1"/>
                </a:solidFill>
              </a:rPr>
              <a:t>, de una adjetivación con predominio del color y con imágenes relacionadas a todos los sentidos, así como con la musicalidad que produce el abuso de la aliteración, los ritmos marcados y la utilización de la sinestesia (influencias del simbolismo).</a:t>
            </a:r>
          </a:p>
        </p:txBody>
      </p:sp>
      <p:pic>
        <p:nvPicPr>
          <p:cNvPr id="4" name="Imagen 3"/>
          <p:cNvPicPr>
            <a:picLocks noChangeAspect="1"/>
          </p:cNvPicPr>
          <p:nvPr/>
        </p:nvPicPr>
        <p:blipFill>
          <a:blip r:embed="rId2"/>
          <a:stretch>
            <a:fillRect/>
          </a:stretch>
        </p:blipFill>
        <p:spPr>
          <a:xfrm>
            <a:off x="9178470" y="2243591"/>
            <a:ext cx="2877277" cy="2081666"/>
          </a:xfrm>
          <a:prstGeom prst="rect">
            <a:avLst/>
          </a:prstGeom>
        </p:spPr>
      </p:pic>
    </p:spTree>
    <p:extLst>
      <p:ext uri="{BB962C8B-B14F-4D97-AF65-F5344CB8AC3E}">
        <p14:creationId xmlns:p14="http://schemas.microsoft.com/office/powerpoint/2010/main" val="308717292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3266" y="504826"/>
            <a:ext cx="8576734" cy="5811308"/>
          </a:xfrm>
          <a:solidFill>
            <a:schemeClr val="tx1"/>
          </a:solidFill>
        </p:spPr>
        <p:txBody>
          <a:bodyPr>
            <a:normAutofit lnSpcReduction="10000"/>
          </a:bodyPr>
          <a:lstStyle/>
          <a:p>
            <a:r>
              <a:rPr lang="es-MX" dirty="0" smtClean="0">
                <a:solidFill>
                  <a:schemeClr val="bg1"/>
                </a:solidFill>
              </a:rPr>
              <a:t>Tanto la </a:t>
            </a:r>
            <a:r>
              <a:rPr lang="es-MX" b="1" dirty="0" smtClean="0">
                <a:solidFill>
                  <a:srgbClr val="FFFF00"/>
                </a:solidFill>
              </a:rPr>
              <a:t>fidelidad a las grandes estrofas clásicas como las variaciones sobre los moldes métricos</a:t>
            </a:r>
            <a:r>
              <a:rPr lang="es-MX" dirty="0" smtClean="0">
                <a:solidFill>
                  <a:schemeClr val="bg1"/>
                </a:solidFill>
              </a:rPr>
              <a:t>, </a:t>
            </a:r>
            <a:r>
              <a:rPr lang="es-MX" b="1" dirty="0" smtClean="0">
                <a:solidFill>
                  <a:srgbClr val="FFFF00"/>
                </a:solidFill>
              </a:rPr>
              <a:t>utilizando versos medievales como el alejandrino, el dodecasílabo y el eneasílabo</a:t>
            </a:r>
            <a:r>
              <a:rPr lang="es-MX" dirty="0" smtClean="0">
                <a:solidFill>
                  <a:schemeClr val="bg1"/>
                </a:solidFill>
              </a:rPr>
              <a:t>; con aportes de nuevas variantes al soneto.</a:t>
            </a:r>
          </a:p>
          <a:p>
            <a:r>
              <a:rPr lang="es-MX" b="1" dirty="0" smtClean="0">
                <a:solidFill>
                  <a:srgbClr val="FFFF00"/>
                </a:solidFill>
              </a:rPr>
              <a:t>El uso de la mitología y el sensualismo.</a:t>
            </a:r>
          </a:p>
          <a:p>
            <a:r>
              <a:rPr lang="es-MX" dirty="0" smtClean="0">
                <a:solidFill>
                  <a:schemeClr val="bg1"/>
                </a:solidFill>
              </a:rPr>
              <a:t>Una </a:t>
            </a:r>
            <a:r>
              <a:rPr lang="es-MX" b="1" dirty="0" smtClean="0">
                <a:solidFill>
                  <a:srgbClr val="FFFF00"/>
                </a:solidFill>
              </a:rPr>
              <a:t>renovación léxica con el uso de helenismos, cultismos y galicismos</a:t>
            </a:r>
            <a:r>
              <a:rPr lang="es-MX" dirty="0" smtClean="0">
                <a:solidFill>
                  <a:schemeClr val="bg1"/>
                </a:solidFill>
              </a:rPr>
              <a:t>, que </a:t>
            </a:r>
            <a:r>
              <a:rPr lang="es-MX" b="1" dirty="0" smtClean="0">
                <a:solidFill>
                  <a:srgbClr val="FFFF00"/>
                </a:solidFill>
              </a:rPr>
              <a:t>no buscaba</a:t>
            </a:r>
            <a:r>
              <a:rPr lang="es-MX" dirty="0" smtClean="0">
                <a:solidFill>
                  <a:schemeClr val="bg1"/>
                </a:solidFill>
              </a:rPr>
              <a:t> tanto la </a:t>
            </a:r>
            <a:r>
              <a:rPr lang="es-MX" b="1" dirty="0" smtClean="0">
                <a:solidFill>
                  <a:srgbClr val="FFFF00"/>
                </a:solidFill>
              </a:rPr>
              <a:t>precisión como el prestigio o la rareza del vocablo.</a:t>
            </a:r>
          </a:p>
          <a:p>
            <a:r>
              <a:rPr lang="es-MX" b="1" dirty="0" smtClean="0">
                <a:solidFill>
                  <a:srgbClr val="FFFF00"/>
                </a:solidFill>
              </a:rPr>
              <a:t>El deseo innovador que aspiraba a la perfección que apreciaban en la literatura europea.</a:t>
            </a:r>
          </a:p>
          <a:p>
            <a:r>
              <a:rPr lang="es-MX" b="1" dirty="0" smtClean="0">
                <a:solidFill>
                  <a:srgbClr val="FFFF00"/>
                </a:solidFill>
              </a:rPr>
              <a:t>La adaptación de la métrica castellana a la latina.</a:t>
            </a:r>
          </a:p>
          <a:p>
            <a:r>
              <a:rPr lang="es-MX" b="1" dirty="0" smtClean="0">
                <a:solidFill>
                  <a:srgbClr val="FFFF00"/>
                </a:solidFill>
              </a:rPr>
              <a:t>El culto a la perfección formal, con poesía serena y equilibrada.</a:t>
            </a:r>
            <a:endParaRPr lang="es-ES" b="1" dirty="0">
              <a:solidFill>
                <a:srgbClr val="FFFF00"/>
              </a:solidFill>
            </a:endParaRPr>
          </a:p>
        </p:txBody>
      </p:sp>
      <p:pic>
        <p:nvPicPr>
          <p:cNvPr id="4" name="Imagen 3"/>
          <p:cNvPicPr>
            <a:picLocks noChangeAspect="1"/>
          </p:cNvPicPr>
          <p:nvPr/>
        </p:nvPicPr>
        <p:blipFill>
          <a:blip r:embed="rId2"/>
          <a:stretch>
            <a:fillRect/>
          </a:stretch>
        </p:blipFill>
        <p:spPr>
          <a:xfrm>
            <a:off x="9095354" y="1354667"/>
            <a:ext cx="2927314" cy="4030133"/>
          </a:xfrm>
          <a:prstGeom prst="rect">
            <a:avLst/>
          </a:prstGeom>
        </p:spPr>
      </p:pic>
    </p:spTree>
    <p:extLst>
      <p:ext uri="{BB962C8B-B14F-4D97-AF65-F5344CB8AC3E}">
        <p14:creationId xmlns:p14="http://schemas.microsoft.com/office/powerpoint/2010/main" val="22614757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42" presetClass="entr" presetSubtype="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2"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42" presetClass="entr" presetSubtype="0" fill="hold" grpId="0"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42" presetClass="entr" presetSubtype="0" fill="hold" grpId="0" nodeType="after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1619</TotalTime>
  <Words>1151</Words>
  <Application>Microsoft Office PowerPoint</Application>
  <PresentationFormat>Panorámica</PresentationFormat>
  <Paragraphs>82</Paragraphs>
  <Slides>23</Slides>
  <Notes>0</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23</vt:i4>
      </vt:variant>
    </vt:vector>
  </HeadingPairs>
  <TitlesOfParts>
    <vt:vector size="32" baseType="lpstr">
      <vt:lpstr>Gungsuh</vt:lpstr>
      <vt:lpstr>Arial</vt:lpstr>
      <vt:lpstr>Calibri</vt:lpstr>
      <vt:lpstr>Calibri Light</vt:lpstr>
      <vt:lpstr>FrankRuehl</vt:lpstr>
      <vt:lpstr>Wingdings</vt:lpstr>
      <vt:lpstr>Tema de Office</vt:lpstr>
      <vt:lpstr>Office Theme</vt:lpstr>
      <vt:lpstr>1_Office Theme</vt:lpstr>
      <vt:lpstr>Presentación de PowerPoint</vt:lpstr>
      <vt:lpstr>Introducción </vt:lpstr>
      <vt:lpstr>QUÉ ES</vt:lpstr>
      <vt:lpstr>ORIGEN</vt:lpstr>
      <vt:lpstr>PAÍS MAS INFLUYENTE</vt:lpstr>
      <vt:lpstr>ÉPOCA</vt:lpstr>
      <vt:lpstr>Características</vt:lpstr>
      <vt:lpstr>Presentación de PowerPoint</vt:lpstr>
      <vt:lpstr>Presentación de PowerPoint</vt:lpstr>
      <vt:lpstr>Principales Representantes</vt:lpstr>
      <vt:lpstr>Rubén Darío  </vt:lpstr>
      <vt:lpstr>Manuel González Prada </vt:lpstr>
      <vt:lpstr>José Martí  </vt:lpstr>
      <vt:lpstr>Manuel Gutiérrez Nájera  </vt:lpstr>
      <vt:lpstr>José Asunción Silva</vt:lpstr>
      <vt:lpstr>Amado Nervo</vt:lpstr>
      <vt:lpstr>Etapas</vt:lpstr>
      <vt:lpstr>Etapa Preciosista</vt:lpstr>
      <vt:lpstr> Etapa mundonovista</vt:lpstr>
      <vt:lpstr>POEMA</vt:lpstr>
      <vt:lpstr>Sonatina .Sonata corta y generalmente de fácil ejecución. </vt:lpstr>
      <vt:lpstr>Presentación de PowerPoint</vt:lpstr>
      <vt:lpstr>Conclusión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Agus Quintanar</dc:creator>
  <cp:lastModifiedBy>Agus Quintanar</cp:lastModifiedBy>
  <cp:revision>111</cp:revision>
  <dcterms:created xsi:type="dcterms:W3CDTF">2014-09-22T22:04:34Z</dcterms:created>
  <dcterms:modified xsi:type="dcterms:W3CDTF">2014-09-24T01:03:51Z</dcterms:modified>
</cp:coreProperties>
</file>